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7275" cy="42794238"/>
  <p:notesSz cx="7004050" cy="9290050"/>
  <p:defaultText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609"/>
    <a:srgbClr val="5E9A5C"/>
    <a:srgbClr val="CDCDCB"/>
    <a:srgbClr val="CDFF00"/>
    <a:srgbClr val="2F60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6404" autoAdjust="0"/>
  </p:normalViewPr>
  <p:slideViewPr>
    <p:cSldViewPr>
      <p:cViewPr>
        <p:scale>
          <a:sx n="30" d="100"/>
          <a:sy n="30" d="100"/>
        </p:scale>
        <p:origin x="950" y="-2990"/>
      </p:cViewPr>
      <p:guideLst>
        <p:guide orient="horz" pos="13479"/>
        <p:guide pos="95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054" y="84"/>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2200C400-E3F1-4189-8DC0-0CABD881E99E}" type="datetimeFigureOut">
              <a:rPr lang="en-IN" smtClean="0"/>
              <a:t>21-07-2024</a:t>
            </a:fld>
            <a:endParaRPr lang="en-IN"/>
          </a:p>
        </p:txBody>
      </p:sp>
      <p:sp>
        <p:nvSpPr>
          <p:cNvPr id="4" name="Slide Image Placeholder 3"/>
          <p:cNvSpPr>
            <a:spLocks noGrp="1" noRot="1" noChangeAspect="1"/>
          </p:cNvSpPr>
          <p:nvPr>
            <p:ph type="sldImg" idx="2"/>
          </p:nvPr>
        </p:nvSpPr>
        <p:spPr>
          <a:xfrm>
            <a:off x="2393950" y="1162050"/>
            <a:ext cx="2216150" cy="31353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0088" y="4470400"/>
            <a:ext cx="5603875" cy="3659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4913"/>
            <a:ext cx="3035300" cy="4651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67163" y="8824913"/>
            <a:ext cx="3035300" cy="465137"/>
          </a:xfrm>
          <a:prstGeom prst="rect">
            <a:avLst/>
          </a:prstGeom>
        </p:spPr>
        <p:txBody>
          <a:bodyPr vert="horz" lIns="91440" tIns="45720" rIns="91440" bIns="45720" rtlCol="0" anchor="b"/>
          <a:lstStyle>
            <a:lvl1pPr algn="r">
              <a:defRPr sz="1200"/>
            </a:lvl1pPr>
          </a:lstStyle>
          <a:p>
            <a:fld id="{6D159EDB-64C9-42A3-B778-9ED37876F58D}" type="slidenum">
              <a:rPr lang="en-IN" smtClean="0"/>
              <a:t>‹#›</a:t>
            </a:fld>
            <a:endParaRPr lang="en-IN"/>
          </a:p>
        </p:txBody>
      </p:sp>
    </p:spTree>
    <p:extLst>
      <p:ext uri="{BB962C8B-B14F-4D97-AF65-F5344CB8AC3E}">
        <p14:creationId xmlns:p14="http://schemas.microsoft.com/office/powerpoint/2010/main" val="306324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159EDB-64C9-42A3-B778-9ED37876F58D}" type="slidenum">
              <a:rPr lang="en-IN" smtClean="0"/>
              <a:t>1</a:t>
            </a:fld>
            <a:endParaRPr lang="en-IN"/>
          </a:p>
        </p:txBody>
      </p:sp>
    </p:spTree>
    <p:extLst>
      <p:ext uri="{BB962C8B-B14F-4D97-AF65-F5344CB8AC3E}">
        <p14:creationId xmlns:p14="http://schemas.microsoft.com/office/powerpoint/2010/main" val="1314457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flipV="1">
            <a:off x="0" y="42794234"/>
            <a:ext cx="30267275" cy="4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11037" y="42504519"/>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56" tIns="208727" rIns="417456" bIns="208727" rtlCol="0" anchor="ctr">
            <a:normAutofit/>
          </a:bodyPr>
          <a:lstStyle/>
          <a:p>
            <a:r>
              <a:rPr lang="en-US" dirty="0"/>
              <a:t>Click to edit Master title style</a:t>
            </a:r>
          </a:p>
        </p:txBody>
      </p:sp>
      <p:sp>
        <p:nvSpPr>
          <p:cNvPr id="3" name="Text Placeholder 2"/>
          <p:cNvSpPr>
            <a:spLocks noGrp="1"/>
          </p:cNvSpPr>
          <p:nvPr>
            <p:ph type="body" idx="1"/>
          </p:nvPr>
        </p:nvSpPr>
        <p:spPr>
          <a:xfrm>
            <a:off x="1513364" y="9985326"/>
            <a:ext cx="27240548" cy="28242219"/>
          </a:xfrm>
          <a:prstGeom prst="rect">
            <a:avLst/>
          </a:prstGeom>
        </p:spPr>
        <p:txBody>
          <a:bodyPr vert="horz" lIns="417456" tIns="208727" rIns="417456" bIns="2087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56" tIns="208727" rIns="417456" bIns="208727" rtlCol="0" anchor="ctr"/>
          <a:lstStyle>
            <a:lvl1pPr algn="l">
              <a:defRPr sz="5500">
                <a:solidFill>
                  <a:schemeClr val="tx1">
                    <a:tint val="75000"/>
                  </a:schemeClr>
                </a:solidFill>
              </a:defRPr>
            </a:lvl1pPr>
          </a:lstStyle>
          <a:p>
            <a:fld id="{985D6BDF-9D0E-4E2B-85B8-D8F4790360C9}" type="datetimeFigureOut">
              <a:rPr lang="en-US" smtClean="0"/>
              <a:t>7/21/2024</a:t>
            </a:fld>
            <a:endParaRPr lang="en-US" dirty="0"/>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56" tIns="208727" rIns="417456" bIns="20872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56" tIns="208727" rIns="417456" bIns="208727" rtlCol="0" anchor="ctr"/>
          <a:lstStyle>
            <a:lvl1pPr algn="r">
              <a:defRPr sz="55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174556" rtl="0" eaLnBrk="1" latinLnBrk="0" hangingPunct="1">
        <a:spcBef>
          <a:spcPct val="0"/>
        </a:spcBef>
        <a:buNone/>
        <a:defRPr sz="7600" kern="1200">
          <a:solidFill>
            <a:schemeClr val="tx1"/>
          </a:solidFill>
          <a:latin typeface="+mj-lt"/>
          <a:ea typeface="+mj-ea"/>
          <a:cs typeface="+mj-cs"/>
        </a:defRPr>
      </a:lvl1pPr>
    </p:titleStyle>
    <p:body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hyperlink" Target="https://doi.org/10.1007/s11998-017-0011-x" TargetMode="External"/><Relationship Id="rId3" Type="http://schemas.openxmlformats.org/officeDocument/2006/relationships/image" Target="../media/image2.png"/><Relationship Id="rId21" Type="http://schemas.openxmlformats.org/officeDocument/2006/relationships/hyperlink" Target="https://doi.org/10.1021/acsanm.0c03032"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s://doi.org/10.1016/j.tsep.2022.101403" TargetMode="Externa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hyperlink" Target="https://doi.org/10.1016/j.surfin.2021.101143" TargetMode="External"/><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3201862" y="1181225"/>
            <a:ext cx="24511141" cy="346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5400" b="1" dirty="0">
                <a:solidFill>
                  <a:srgbClr val="FFFF00"/>
                </a:solidFill>
                <a:latin typeface="Times New Roman" panose="02020603050405020304" pitchFamily="18" charset="0"/>
                <a:cs typeface="Times New Roman" panose="02020603050405020304" pitchFamily="18" charset="0"/>
              </a:rPr>
              <a:t>Paper ID: 411</a:t>
            </a:r>
          </a:p>
          <a:p>
            <a:pPr algn="ctr" eaLnBrk="1" hangingPunct="1"/>
            <a:r>
              <a:rPr lang="en-US" sz="5400" b="1" dirty="0">
                <a:solidFill>
                  <a:srgbClr val="FFFF00"/>
                </a:solidFill>
                <a:latin typeface="Times New Roman" panose="02020603050405020304" pitchFamily="18" charset="0"/>
                <a:cs typeface="Times New Roman" panose="02020603050405020304" pitchFamily="18" charset="0"/>
              </a:rPr>
              <a:t> </a:t>
            </a:r>
            <a:r>
              <a:rPr lang="en-US" sz="5400" b="1" kern="100" dirty="0">
                <a:solidFill>
                  <a:srgbClr val="FFFF00"/>
                </a:solidFill>
                <a:effectLst/>
                <a:latin typeface="Times New Roman" panose="02020603050405020304" pitchFamily="18" charset="0"/>
                <a:ea typeface="DengXian Light" panose="02010600030101010101" pitchFamily="2" charset="-122"/>
                <a:cs typeface="Times New Roman" panose="02020603050405020304" pitchFamily="18" charset="0"/>
              </a:rPr>
              <a:t>Two Step Method for Fabrication of Superhydrophobic Aluminum Surface</a:t>
            </a:r>
          </a:p>
          <a:p>
            <a:pPr algn="ctr" eaLnBrk="1" hangingPunct="1"/>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5" name="Text Box 123"/>
          <p:cNvSpPr txBox="1">
            <a:spLocks noChangeArrowheads="1"/>
          </p:cNvSpPr>
          <p:nvPr/>
        </p:nvSpPr>
        <p:spPr bwMode="auto">
          <a:xfrm>
            <a:off x="4947999" y="3580789"/>
            <a:ext cx="20003732" cy="178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dirty="0">
                <a:solidFill>
                  <a:schemeClr val="bg1"/>
                </a:solidFill>
                <a:latin typeface="Times New Roman" panose="02020603050405020304" pitchFamily="18" charset="0"/>
                <a:cs typeface="Times New Roman" panose="02020603050405020304" pitchFamily="18" charset="0"/>
              </a:rPr>
              <a:t>Smile Kataria</a:t>
            </a:r>
            <a:r>
              <a:rPr lang="en-US" baseline="30000" dirty="0">
                <a:solidFill>
                  <a:schemeClr val="bg1"/>
                </a:solidFill>
                <a:latin typeface="Times New Roman" panose="02020603050405020304" pitchFamily="18" charset="0"/>
                <a:cs typeface="Times New Roman" panose="02020603050405020304" pitchFamily="18" charset="0"/>
              </a:rPr>
              <a:t>1,2</a:t>
            </a:r>
            <a:r>
              <a:rPr lang="en-US" dirty="0">
                <a:solidFill>
                  <a:schemeClr val="bg1"/>
                </a:solidFill>
                <a:latin typeface="Times New Roman" panose="02020603050405020304" pitchFamily="18" charset="0"/>
                <a:cs typeface="Times New Roman" panose="02020603050405020304" pitchFamily="18" charset="0"/>
              </a:rPr>
              <a:t>, Basant Singh </a:t>
            </a:r>
            <a:r>
              <a:rPr lang="en-US" dirty="0" err="1">
                <a:solidFill>
                  <a:schemeClr val="bg1"/>
                </a:solidFill>
                <a:latin typeface="Times New Roman" panose="02020603050405020304" pitchFamily="18" charset="0"/>
                <a:cs typeface="Times New Roman" panose="02020603050405020304" pitchFamily="18" charset="0"/>
              </a:rPr>
              <a:t>Sikarwar</a:t>
            </a:r>
            <a:r>
              <a:rPr lang="en-US" dirty="0">
                <a:solidFill>
                  <a:schemeClr val="bg1"/>
                </a:solidFill>
                <a:latin typeface="Times New Roman" panose="02020603050405020304" pitchFamily="18" charset="0"/>
                <a:cs typeface="Times New Roman" panose="02020603050405020304" pitchFamily="18" charset="0"/>
              </a:rPr>
              <a:t>*</a:t>
            </a:r>
            <a:r>
              <a:rPr lang="en-US" baseline="30000" dirty="0">
                <a:solidFill>
                  <a:schemeClr val="bg1"/>
                </a:solidFill>
                <a:latin typeface="Times New Roman" panose="02020603050405020304" pitchFamily="18" charset="0"/>
                <a:cs typeface="Times New Roman" panose="02020603050405020304" pitchFamily="18" charset="0"/>
              </a:rPr>
              <a:t>2</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Sumant</a:t>
            </a:r>
            <a:r>
              <a:rPr lang="en-US" dirty="0">
                <a:solidFill>
                  <a:schemeClr val="bg1"/>
                </a:solidFill>
                <a:latin typeface="Times New Roman" panose="02020603050405020304" pitchFamily="18" charset="0"/>
                <a:cs typeface="Times New Roman" panose="02020603050405020304" pitchFamily="18" charset="0"/>
              </a:rPr>
              <a:t> Upadhyay</a:t>
            </a:r>
            <a:r>
              <a:rPr lang="en-US" baseline="30000" dirty="0">
                <a:solidFill>
                  <a:schemeClr val="bg1"/>
                </a:solidFill>
                <a:latin typeface="Times New Roman" panose="02020603050405020304" pitchFamily="18" charset="0"/>
                <a:cs typeface="Times New Roman" panose="02020603050405020304" pitchFamily="18" charset="0"/>
              </a:rPr>
              <a:t>1</a:t>
            </a:r>
            <a:r>
              <a:rPr lang="en-US" dirty="0">
                <a:solidFill>
                  <a:schemeClr val="bg1"/>
                </a:solidFill>
                <a:latin typeface="Times New Roman" panose="02020603050405020304" pitchFamily="18" charset="0"/>
                <a:cs typeface="Times New Roman" panose="02020603050405020304" pitchFamily="18" charset="0"/>
              </a:rPr>
              <a:t>, Ranjit Kumar</a:t>
            </a:r>
            <a:r>
              <a:rPr lang="en-US" baseline="30000" dirty="0">
                <a:solidFill>
                  <a:schemeClr val="bg1"/>
                </a:solidFill>
                <a:latin typeface="Times New Roman" panose="02020603050405020304" pitchFamily="18" charset="0"/>
                <a:cs typeface="Times New Roman" panose="02020603050405020304" pitchFamily="18" charset="0"/>
              </a:rPr>
              <a:t>3</a:t>
            </a:r>
            <a:r>
              <a:rPr lang="en-US" dirty="0">
                <a:solidFill>
                  <a:schemeClr val="bg1"/>
                </a:solidFill>
                <a:latin typeface="Times New Roman" panose="02020603050405020304" pitchFamily="18" charset="0"/>
                <a:cs typeface="Times New Roman" panose="02020603050405020304" pitchFamily="18" charset="0"/>
              </a:rPr>
              <a:t>, Dinesh G Thakur</a:t>
            </a:r>
            <a:r>
              <a:rPr lang="en-US" baseline="30000" dirty="0">
                <a:solidFill>
                  <a:schemeClr val="bg1"/>
                </a:solidFill>
                <a:latin typeface="Times New Roman" panose="02020603050405020304" pitchFamily="18" charset="0"/>
                <a:cs typeface="Times New Roman" panose="02020603050405020304" pitchFamily="18" charset="0"/>
              </a:rPr>
              <a:t>4</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i="1" baseline="30000" dirty="0">
                <a:solidFill>
                  <a:schemeClr val="bg1"/>
                </a:solidFill>
                <a:latin typeface="Times New Roman" panose="02020603050405020304" pitchFamily="18" charset="0"/>
                <a:cs typeface="Times New Roman" panose="02020603050405020304" pitchFamily="18" charset="0"/>
              </a:rPr>
              <a:t>1</a:t>
            </a:r>
            <a:r>
              <a:rPr lang="en-US" i="1" dirty="0">
                <a:solidFill>
                  <a:schemeClr val="bg1"/>
                </a:solidFill>
                <a:latin typeface="Times New Roman" panose="02020603050405020304" pitchFamily="18" charset="0"/>
                <a:cs typeface="Times New Roman" panose="02020603050405020304" pitchFamily="18" charset="0"/>
              </a:rPr>
              <a:t>Amity Institute of Nanotechnology, Amity University, Noida, Uttar Pradesh, India, 201301</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i="1" baseline="30000" dirty="0">
                <a:solidFill>
                  <a:schemeClr val="bg1"/>
                </a:solidFill>
                <a:latin typeface="Times New Roman" panose="02020603050405020304" pitchFamily="18" charset="0"/>
                <a:cs typeface="Times New Roman" panose="02020603050405020304" pitchFamily="18" charset="0"/>
              </a:rPr>
              <a:t>2</a:t>
            </a:r>
            <a:r>
              <a:rPr lang="en-US" i="1" dirty="0">
                <a:solidFill>
                  <a:schemeClr val="bg1"/>
                </a:solidFill>
                <a:latin typeface="Times New Roman" panose="02020603050405020304" pitchFamily="18" charset="0"/>
                <a:cs typeface="Times New Roman" panose="02020603050405020304" pitchFamily="18" charset="0"/>
              </a:rPr>
              <a:t>Department of Mechanical Engineering, Amity University, Noida, Uttar Pradesh, India, 201301</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i="1" baseline="30000" dirty="0">
                <a:solidFill>
                  <a:schemeClr val="bg1"/>
                </a:solidFill>
                <a:latin typeface="Times New Roman" panose="02020603050405020304" pitchFamily="18" charset="0"/>
                <a:cs typeface="Times New Roman" panose="02020603050405020304" pitchFamily="18" charset="0"/>
              </a:rPr>
              <a:t>3</a:t>
            </a:r>
            <a:r>
              <a:rPr lang="en-US" baseline="30000"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Center for Advanced Materials, Department of Chemical Engineering, Shiv Nadar Institution of Eminence, Delhi-NCR, India 201314</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i="1" baseline="30000" dirty="0">
                <a:solidFill>
                  <a:schemeClr val="bg1"/>
                </a:solidFill>
                <a:latin typeface="Times New Roman" panose="02020603050405020304" pitchFamily="18" charset="0"/>
                <a:cs typeface="Times New Roman" panose="02020603050405020304" pitchFamily="18" charset="0"/>
              </a:rPr>
              <a:t>4 </a:t>
            </a:r>
            <a:r>
              <a:rPr lang="en-US" i="1" dirty="0">
                <a:solidFill>
                  <a:schemeClr val="bg1"/>
                </a:solidFill>
                <a:latin typeface="Times New Roman" panose="02020603050405020304" pitchFamily="18" charset="0"/>
                <a:cs typeface="Times New Roman" panose="02020603050405020304" pitchFamily="18" charset="0"/>
              </a:rPr>
              <a:t>Department of Mechanical Engineering, </a:t>
            </a:r>
            <a:r>
              <a:rPr lang="en-US" i="1" dirty="0" err="1">
                <a:solidFill>
                  <a:schemeClr val="bg1"/>
                </a:solidFill>
                <a:latin typeface="Times New Roman" panose="02020603050405020304" pitchFamily="18" charset="0"/>
                <a:cs typeface="Times New Roman" panose="02020603050405020304" pitchFamily="18" charset="0"/>
              </a:rPr>
              <a:t>Defence</a:t>
            </a:r>
            <a:r>
              <a:rPr lang="en-US" i="1" dirty="0">
                <a:solidFill>
                  <a:schemeClr val="bg1"/>
                </a:solidFill>
                <a:latin typeface="Times New Roman" panose="02020603050405020304" pitchFamily="18" charset="0"/>
                <a:cs typeface="Times New Roman" panose="02020603050405020304" pitchFamily="18" charset="0"/>
              </a:rPr>
              <a:t> Institute of Advanced Technology (DU), Pune, Maharashtra, India, 411025</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i="1" dirty="0">
                <a:solidFill>
                  <a:schemeClr val="bg1"/>
                </a:solidFill>
                <a:latin typeface="Times New Roman" panose="02020603050405020304" pitchFamily="18" charset="0"/>
                <a:cs typeface="Times New Roman" panose="02020603050405020304" pitchFamily="18" charset="0"/>
              </a:rPr>
              <a:t>Corresponding author: bssikarwar@amity.edu </a:t>
            </a:r>
            <a:endParaRPr lang="en-US" dirty="0">
              <a:solidFill>
                <a:schemeClr val="bg1"/>
              </a:solidFill>
              <a:latin typeface="Times New Roman" panose="02020603050405020304" pitchFamily="18" charset="0"/>
              <a:cs typeface="Times New Roman" panose="02020603050405020304" pitchFamily="18" charset="0"/>
            </a:endParaRPr>
          </a:p>
          <a:p>
            <a:r>
              <a:rPr lang="en-US" i="1" dirty="0">
                <a:solidFill>
                  <a:schemeClr val="bg1"/>
                </a:solidFill>
              </a:rPr>
              <a:t> </a:t>
            </a:r>
            <a:endParaRPr lang="en-US" dirty="0">
              <a:solidFill>
                <a:schemeClr val="bg1"/>
              </a:solidFill>
            </a:endParaRPr>
          </a:p>
        </p:txBody>
      </p:sp>
      <p:grpSp>
        <p:nvGrpSpPr>
          <p:cNvPr id="114" name="Group 113"/>
          <p:cNvGrpSpPr/>
          <p:nvPr/>
        </p:nvGrpSpPr>
        <p:grpSpPr>
          <a:xfrm>
            <a:off x="-411163" y="5395119"/>
            <a:ext cx="1627579" cy="37414200"/>
            <a:chOff x="-468887" y="5443027"/>
            <a:chExt cx="1748172" cy="37414200"/>
          </a:xfrm>
        </p:grpSpPr>
        <p:pic>
          <p:nvPicPr>
            <p:cNvPr id="35" name="Picture 34"/>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t="44265" b="-404"/>
            <a:stretch/>
          </p:blipFill>
          <p:spPr>
            <a:xfrm>
              <a:off x="-334964" y="38894827"/>
              <a:ext cx="1494377" cy="3962400"/>
            </a:xfrm>
            <a:prstGeom prst="rect">
              <a:avLst/>
            </a:prstGeom>
          </p:spPr>
        </p:pic>
        <p:pic>
          <p:nvPicPr>
            <p:cNvPr id="41" name="Picture 40"/>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b="37382"/>
            <a:stretch/>
          </p:blipFill>
          <p:spPr>
            <a:xfrm>
              <a:off x="-305195" y="24421717"/>
              <a:ext cx="1494377" cy="4419600"/>
            </a:xfrm>
            <a:prstGeom prst="rect">
              <a:avLst/>
            </a:prstGeom>
          </p:spPr>
        </p:pic>
        <p:grpSp>
          <p:nvGrpSpPr>
            <p:cNvPr id="113" name="Group 112"/>
            <p:cNvGrpSpPr/>
            <p:nvPr/>
          </p:nvGrpSpPr>
          <p:grpSpPr>
            <a:xfrm>
              <a:off x="-454839" y="5443027"/>
              <a:ext cx="1734124" cy="18770739"/>
              <a:chOff x="-454839" y="5443027"/>
              <a:chExt cx="1734124" cy="18770739"/>
            </a:xfrm>
          </p:grpSpPr>
          <p:pic>
            <p:nvPicPr>
              <p:cNvPr id="19" name="Picture 18"/>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b="37382"/>
              <a:stretch/>
            </p:blipFill>
            <p:spPr>
              <a:xfrm>
                <a:off x="-305340" y="5443027"/>
                <a:ext cx="1494377" cy="4419600"/>
              </a:xfrm>
              <a:prstGeom prst="rect">
                <a:avLst/>
              </a:prstGeom>
            </p:spPr>
          </p:pic>
          <p:pic>
            <p:nvPicPr>
              <p:cNvPr id="1034" name="Picture 10" descr="Image result for clip art bulb"/>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3105" b="100000" l="0" r="98693">
                            <a14:foregroundMark x1="39216" y1="24837" x2="39216" y2="24837"/>
                            <a14:foregroundMark x1="50000" y1="21732" x2="50000" y2="21732"/>
                            <a14:foregroundMark x1="60621" y1="25980" x2="60621" y2="25980"/>
                            <a14:foregroundMark x1="68137" y1="33660" x2="68137" y2="33660"/>
                            <a14:foregroundMark x1="71895" y1="43301" x2="71895" y2="43301"/>
                            <a14:foregroundMark x1="68627" y1="54739" x2="68627" y2="54739"/>
                            <a14:foregroundMark x1="32680" y1="54248" x2="32680" y2="54248"/>
                            <a14:foregroundMark x1="29248" y1="43301" x2="29248" y2="43301"/>
                            <a14:foregroundMark x1="32353" y1="33007" x2="32353" y2="33007"/>
                            <a14:foregroundMark x1="50817" y1="74020" x2="50817" y2="74020"/>
                          </a14:backgroundRemoval>
                        </a14:imgEffect>
                      </a14:imgLayer>
                    </a14:imgProps>
                  </a:ext>
                  <a:ext uri="{28A0092B-C50C-407E-A947-70E740481C1C}">
                    <a14:useLocalDpi xmlns:a14="http://schemas.microsoft.com/office/drawing/2010/main" val="0"/>
                  </a:ext>
                </a:extLst>
              </a:blip>
              <a:srcRect/>
              <a:stretch>
                <a:fillRect/>
              </a:stretch>
            </p:blipFill>
            <p:spPr bwMode="auto">
              <a:xfrm>
                <a:off x="-454839" y="13185994"/>
                <a:ext cx="1734124" cy="17341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t="44265" b="-404"/>
              <a:stretch/>
            </p:blipFill>
            <p:spPr>
              <a:xfrm>
                <a:off x="-305340" y="18674568"/>
                <a:ext cx="1494377" cy="3962400"/>
              </a:xfrm>
              <a:prstGeom prst="rect">
                <a:avLst/>
              </a:prstGeom>
            </p:spPr>
          </p:pic>
          <p:pic>
            <p:nvPicPr>
              <p:cNvPr id="1042" name="Picture 18" descr="Image result for clip art vortices"/>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94" y="22844919"/>
                <a:ext cx="1026635" cy="1368847"/>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10" descr="Image result for clip art bulb"/>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3105" b="100000" l="0" r="98693">
                          <a14:foregroundMark x1="39216" y1="24837" x2="39216" y2="24837"/>
                          <a14:foregroundMark x1="50000" y1="21732" x2="50000" y2="21732"/>
                          <a14:foregroundMark x1="60621" y1="25980" x2="60621" y2="25980"/>
                          <a14:foregroundMark x1="68137" y1="33660" x2="68137" y2="33660"/>
                          <a14:foregroundMark x1="71895" y1="43301" x2="71895" y2="43301"/>
                          <a14:foregroundMark x1="68627" y1="54739" x2="68627" y2="54739"/>
                          <a14:foregroundMark x1="32680" y1="54248" x2="32680" y2="54248"/>
                          <a14:foregroundMark x1="29248" y1="43301" x2="29248" y2="43301"/>
                          <a14:foregroundMark x1="32353" y1="33007" x2="32353" y2="33007"/>
                          <a14:foregroundMark x1="50817" y1="74020" x2="50817" y2="74020"/>
                        </a14:backgroundRemoval>
                      </a14:imgEffect>
                    </a14:imgLayer>
                  </a14:imgProps>
                </a:ext>
                <a:ext uri="{28A0092B-C50C-407E-A947-70E740481C1C}">
                  <a14:useLocalDpi xmlns:a14="http://schemas.microsoft.com/office/drawing/2010/main" val="0"/>
                </a:ext>
              </a:extLst>
            </a:blip>
            <a:srcRect/>
            <a:stretch>
              <a:fillRect/>
            </a:stretch>
          </p:blipFill>
          <p:spPr bwMode="auto">
            <a:xfrm>
              <a:off x="-468887" y="32827119"/>
              <a:ext cx="1734124" cy="17341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902186" y="5568028"/>
            <a:ext cx="9000000" cy="1116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IN" sz="3600" b="1" dirty="0">
                <a:solidFill>
                  <a:schemeClr val="accent1">
                    <a:lumMod val="50000"/>
                  </a:schemeClr>
                </a:solidFill>
                <a:latin typeface="Times New Roman" panose="02020603050405020304" pitchFamily="18" charset="0"/>
                <a:cs typeface="Times New Roman" panose="02020603050405020304" pitchFamily="18" charset="0"/>
              </a:rPr>
              <a:t>ABSTRACT</a:t>
            </a:r>
          </a:p>
        </p:txBody>
      </p:sp>
      <p:sp>
        <p:nvSpPr>
          <p:cNvPr id="33" name="Rectangle 32"/>
          <p:cNvSpPr/>
          <p:nvPr/>
        </p:nvSpPr>
        <p:spPr>
          <a:xfrm>
            <a:off x="977136" y="16683624"/>
            <a:ext cx="8992474" cy="11032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IN" sz="3600" b="1" dirty="0">
                <a:solidFill>
                  <a:schemeClr val="accent1">
                    <a:lumMod val="50000"/>
                  </a:schemeClr>
                </a:solidFill>
                <a:latin typeface="Times New Roman" panose="02020603050405020304" pitchFamily="18" charset="0"/>
                <a:cs typeface="Times New Roman" panose="02020603050405020304" pitchFamily="18" charset="0"/>
              </a:rPr>
              <a:t>INTRODUCTION</a:t>
            </a:r>
          </a:p>
        </p:txBody>
      </p:sp>
      <p:grpSp>
        <p:nvGrpSpPr>
          <p:cNvPr id="129" name="Group 128"/>
          <p:cNvGrpSpPr/>
          <p:nvPr/>
        </p:nvGrpSpPr>
        <p:grpSpPr>
          <a:xfrm>
            <a:off x="29002037" y="5395119"/>
            <a:ext cx="1619548" cy="37414200"/>
            <a:chOff x="-468888" y="5443027"/>
            <a:chExt cx="1748173" cy="37414200"/>
          </a:xfrm>
        </p:grpSpPr>
        <p:pic>
          <p:nvPicPr>
            <p:cNvPr id="130" name="Picture 129"/>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t="44265" b="-404"/>
            <a:stretch/>
          </p:blipFill>
          <p:spPr>
            <a:xfrm>
              <a:off x="-304384" y="38894827"/>
              <a:ext cx="1494378" cy="3962400"/>
            </a:xfrm>
            <a:prstGeom prst="rect">
              <a:avLst/>
            </a:prstGeom>
          </p:spPr>
        </p:pic>
        <p:pic>
          <p:nvPicPr>
            <p:cNvPr id="131" name="Picture 130"/>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b="37382"/>
            <a:stretch/>
          </p:blipFill>
          <p:spPr>
            <a:xfrm>
              <a:off x="-304383" y="24421717"/>
              <a:ext cx="1494377" cy="4419600"/>
            </a:xfrm>
            <a:prstGeom prst="rect">
              <a:avLst/>
            </a:prstGeom>
          </p:spPr>
        </p:pic>
        <p:grpSp>
          <p:nvGrpSpPr>
            <p:cNvPr id="132" name="Group 131"/>
            <p:cNvGrpSpPr/>
            <p:nvPr/>
          </p:nvGrpSpPr>
          <p:grpSpPr>
            <a:xfrm>
              <a:off x="-454839" y="5443027"/>
              <a:ext cx="1734124" cy="18770739"/>
              <a:chOff x="-454839" y="5443027"/>
              <a:chExt cx="1734124" cy="18770739"/>
            </a:xfrm>
          </p:grpSpPr>
          <p:pic>
            <p:nvPicPr>
              <p:cNvPr id="134" name="Picture 133"/>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b="37382"/>
              <a:stretch/>
            </p:blipFill>
            <p:spPr>
              <a:xfrm>
                <a:off x="-305340" y="5443027"/>
                <a:ext cx="1494377" cy="4419600"/>
              </a:xfrm>
              <a:prstGeom prst="rect">
                <a:avLst/>
              </a:prstGeom>
            </p:spPr>
          </p:pic>
          <p:pic>
            <p:nvPicPr>
              <p:cNvPr id="135" name="Picture 10" descr="Image result for clip art bulb"/>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3105" b="100000" l="0" r="98693">
                            <a14:foregroundMark x1="39216" y1="24837" x2="39216" y2="24837"/>
                            <a14:foregroundMark x1="50000" y1="21732" x2="50000" y2="21732"/>
                            <a14:foregroundMark x1="60621" y1="25980" x2="60621" y2="25980"/>
                            <a14:foregroundMark x1="68137" y1="33660" x2="68137" y2="33660"/>
                            <a14:foregroundMark x1="71895" y1="43301" x2="71895" y2="43301"/>
                            <a14:foregroundMark x1="68627" y1="54739" x2="68627" y2="54739"/>
                            <a14:foregroundMark x1="32680" y1="54248" x2="32680" y2="54248"/>
                            <a14:foregroundMark x1="29248" y1="43301" x2="29248" y2="43301"/>
                            <a14:foregroundMark x1="32353" y1="33007" x2="32353" y2="33007"/>
                            <a14:foregroundMark x1="50817" y1="74020" x2="50817" y2="74020"/>
                          </a14:backgroundRemoval>
                        </a14:imgEffect>
                      </a14:imgLayer>
                    </a14:imgProps>
                  </a:ext>
                  <a:ext uri="{28A0092B-C50C-407E-A947-70E740481C1C}">
                    <a14:useLocalDpi xmlns:a14="http://schemas.microsoft.com/office/drawing/2010/main" val="0"/>
                  </a:ext>
                </a:extLst>
              </a:blip>
              <a:srcRect/>
              <a:stretch>
                <a:fillRect/>
              </a:stretch>
            </p:blipFill>
            <p:spPr bwMode="auto">
              <a:xfrm>
                <a:off x="-454839" y="13185994"/>
                <a:ext cx="1734124" cy="1734125"/>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35" b="100000" l="2353" r="94706">
                            <a14:foregroundMark x1="52941" y1="18489" x2="52941" y2="18489"/>
                          </a14:backgroundRemoval>
                        </a14:imgEffect>
                        <a14:imgEffect>
                          <a14:artisticPencilGrayscale/>
                        </a14:imgEffect>
                      </a14:imgLayer>
                    </a14:imgProps>
                  </a:ext>
                </a:extLst>
              </a:blip>
              <a:srcRect t="44265" b="-404"/>
              <a:stretch/>
            </p:blipFill>
            <p:spPr>
              <a:xfrm>
                <a:off x="-305340" y="18674568"/>
                <a:ext cx="1494377" cy="3962400"/>
              </a:xfrm>
              <a:prstGeom prst="rect">
                <a:avLst/>
              </a:prstGeom>
            </p:spPr>
          </p:pic>
          <p:pic>
            <p:nvPicPr>
              <p:cNvPr id="137" name="Picture 18" descr="Image result for clip art vortices"/>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094" y="22844919"/>
                <a:ext cx="1026636" cy="1368847"/>
              </a:xfrm>
              <a:prstGeom prst="rect">
                <a:avLst/>
              </a:prstGeom>
              <a:noFill/>
              <a:extLst>
                <a:ext uri="{909E8E84-426E-40DD-AFC4-6F175D3DCCD1}">
                  <a14:hiddenFill xmlns:a14="http://schemas.microsoft.com/office/drawing/2010/main">
                    <a:solidFill>
                      <a:srgbClr val="FFFFFF"/>
                    </a:solidFill>
                  </a14:hiddenFill>
                </a:ext>
              </a:extLst>
            </p:spPr>
          </p:pic>
        </p:grpSp>
        <p:pic>
          <p:nvPicPr>
            <p:cNvPr id="133" name="Picture 10" descr="Image result for clip art bulb"/>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3105" b="100000" l="0" r="98693">
                          <a14:foregroundMark x1="39216" y1="24837" x2="39216" y2="24837"/>
                          <a14:foregroundMark x1="50000" y1="21732" x2="50000" y2="21732"/>
                          <a14:foregroundMark x1="60621" y1="25980" x2="60621" y2="25980"/>
                          <a14:foregroundMark x1="68137" y1="33660" x2="68137" y2="33660"/>
                          <a14:foregroundMark x1="71895" y1="43301" x2="71895" y2="43301"/>
                          <a14:foregroundMark x1="68627" y1="54739" x2="68627" y2="54739"/>
                          <a14:foregroundMark x1="32680" y1="54248" x2="32680" y2="54248"/>
                          <a14:foregroundMark x1="29248" y1="43301" x2="29248" y2="43301"/>
                          <a14:foregroundMark x1="32353" y1="33007" x2="32353" y2="33007"/>
                          <a14:foregroundMark x1="50817" y1="74020" x2="50817" y2="74020"/>
                        </a14:backgroundRemoval>
                      </a14:imgEffect>
                    </a14:imgLayer>
                  </a14:imgProps>
                </a:ext>
                <a:ext uri="{28A0092B-C50C-407E-A947-70E740481C1C}">
                  <a14:useLocalDpi xmlns:a14="http://schemas.microsoft.com/office/drawing/2010/main" val="0"/>
                </a:ext>
              </a:extLst>
            </a:blip>
            <a:srcRect/>
            <a:stretch>
              <a:fillRect/>
            </a:stretch>
          </p:blipFill>
          <p:spPr bwMode="auto">
            <a:xfrm>
              <a:off x="-468888" y="32827119"/>
              <a:ext cx="1734124" cy="173412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0A6BA0BD-20E5-D8B1-74FB-D6D1B7406D72}"/>
              </a:ext>
            </a:extLst>
          </p:cNvPr>
          <p:cNvSpPr/>
          <p:nvPr/>
        </p:nvSpPr>
        <p:spPr>
          <a:xfrm>
            <a:off x="1186253" y="31165068"/>
            <a:ext cx="8920843" cy="1116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3600" b="1" dirty="0">
                <a:solidFill>
                  <a:schemeClr val="accent1">
                    <a:lumMod val="50000"/>
                  </a:schemeClr>
                </a:solidFill>
                <a:latin typeface="Times New Roman" panose="02020603050405020304" pitchFamily="18" charset="0"/>
                <a:cs typeface="Times New Roman" panose="02020603050405020304" pitchFamily="18" charset="0"/>
              </a:rPr>
              <a:t>METHODOLOGY </a:t>
            </a:r>
          </a:p>
        </p:txBody>
      </p:sp>
      <p:sp>
        <p:nvSpPr>
          <p:cNvPr id="31" name="TextBox 4">
            <a:extLst>
              <a:ext uri="{FF2B5EF4-FFF2-40B4-BE49-F238E27FC236}">
                <a16:creationId xmlns:a16="http://schemas.microsoft.com/office/drawing/2014/main" id="{F34AF9C4-5378-EF80-2A67-F91887FF9B65}"/>
              </a:ext>
            </a:extLst>
          </p:cNvPr>
          <p:cNvSpPr txBox="1">
            <a:spLocks noChangeArrowheads="1"/>
          </p:cNvSpPr>
          <p:nvPr/>
        </p:nvSpPr>
        <p:spPr bwMode="auto">
          <a:xfrm>
            <a:off x="6247910" y="32362"/>
            <a:ext cx="17594961" cy="1754326"/>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Calibri" panose="020F050202020403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Calibri" panose="020F050202020403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Calibri" panose="020F0502020204030204" pitchFamily="34" charset="0"/>
              </a:defRPr>
            </a:lvl9pPr>
          </a:lstStyle>
          <a:p>
            <a:pPr algn="ctr">
              <a:spcBef>
                <a:spcPts val="0"/>
              </a:spcBef>
              <a:spcAft>
                <a:spcPts val="0"/>
              </a:spcAft>
              <a:buClrTx/>
              <a:buSzTx/>
              <a:buNone/>
            </a:pPr>
            <a:r>
              <a:rPr lang="en-US" altLang="en-US" sz="3600" b="1" dirty="0">
                <a:solidFill>
                  <a:schemeClr val="bg1"/>
                </a:solidFill>
                <a:latin typeface="Times New Roman" panose="02020603050405020304" pitchFamily="18" charset="0"/>
              </a:rPr>
              <a:t>The 4</a:t>
            </a:r>
            <a:r>
              <a:rPr lang="en-US" altLang="en-US" sz="3600" b="1" baseline="30000" dirty="0">
                <a:solidFill>
                  <a:schemeClr val="bg1"/>
                </a:solidFill>
                <a:latin typeface="Times New Roman" panose="02020603050405020304" pitchFamily="18" charset="0"/>
              </a:rPr>
              <a:t>th</a:t>
            </a:r>
            <a:r>
              <a:rPr lang="en-US" altLang="en-US" sz="3600" b="1" dirty="0">
                <a:solidFill>
                  <a:schemeClr val="bg1"/>
                </a:solidFill>
                <a:latin typeface="Times New Roman" panose="02020603050405020304" pitchFamily="18" charset="0"/>
              </a:rPr>
              <a:t> Biennial International Conference on</a:t>
            </a:r>
          </a:p>
          <a:p>
            <a:pPr algn="ctr">
              <a:spcBef>
                <a:spcPts val="0"/>
              </a:spcBef>
              <a:spcAft>
                <a:spcPts val="0"/>
              </a:spcAft>
              <a:buClrTx/>
              <a:buSzTx/>
              <a:buNone/>
            </a:pPr>
            <a:r>
              <a:rPr lang="en-US" altLang="en-US" sz="3600" b="1" dirty="0">
                <a:solidFill>
                  <a:schemeClr val="bg1"/>
                </a:solidFill>
                <a:latin typeface="Times New Roman" panose="02020603050405020304" pitchFamily="18" charset="0"/>
              </a:rPr>
              <a:t>Future Learning Aspects of Mechanical Engineering</a:t>
            </a:r>
          </a:p>
          <a:p>
            <a:pPr algn="ctr">
              <a:spcBef>
                <a:spcPts val="0"/>
              </a:spcBef>
              <a:spcAft>
                <a:spcPts val="0"/>
              </a:spcAft>
              <a:buClrTx/>
              <a:buSzTx/>
              <a:buNone/>
            </a:pPr>
            <a:r>
              <a:rPr lang="en-US" altLang="en-US" sz="3600" b="1" dirty="0">
                <a:solidFill>
                  <a:schemeClr val="bg1"/>
                </a:solidFill>
                <a:latin typeface="Times New Roman" panose="02020603050405020304" pitchFamily="18" charset="0"/>
              </a:rPr>
              <a:t>31</a:t>
            </a:r>
            <a:r>
              <a:rPr lang="en-US" altLang="en-US" sz="3600" b="1" baseline="30000" dirty="0">
                <a:solidFill>
                  <a:schemeClr val="bg1"/>
                </a:solidFill>
                <a:latin typeface="Times New Roman" panose="02020603050405020304" pitchFamily="18" charset="0"/>
              </a:rPr>
              <a:t>st</a:t>
            </a:r>
            <a:r>
              <a:rPr lang="en-US" altLang="en-US" sz="3600" b="1" dirty="0">
                <a:solidFill>
                  <a:schemeClr val="bg1"/>
                </a:solidFill>
                <a:latin typeface="Times New Roman" panose="02020603050405020304" pitchFamily="18" charset="0"/>
              </a:rPr>
              <a:t> July to 2</a:t>
            </a:r>
            <a:r>
              <a:rPr lang="en-US" altLang="en-US" sz="3600" b="1" baseline="30000" dirty="0">
                <a:solidFill>
                  <a:schemeClr val="bg1"/>
                </a:solidFill>
                <a:latin typeface="Times New Roman" panose="02020603050405020304" pitchFamily="18" charset="0"/>
              </a:rPr>
              <a:t>nd</a:t>
            </a:r>
            <a:r>
              <a:rPr lang="en-US" altLang="en-US" sz="3600" b="1" dirty="0">
                <a:solidFill>
                  <a:schemeClr val="bg1"/>
                </a:solidFill>
                <a:latin typeface="Times New Roman" panose="02020603050405020304" pitchFamily="18" charset="0"/>
              </a:rPr>
              <a:t> August 2024</a:t>
            </a:r>
          </a:p>
        </p:txBody>
      </p:sp>
      <p:sp>
        <p:nvSpPr>
          <p:cNvPr id="46" name="Rectangle 45">
            <a:extLst>
              <a:ext uri="{FF2B5EF4-FFF2-40B4-BE49-F238E27FC236}">
                <a16:creationId xmlns:a16="http://schemas.microsoft.com/office/drawing/2014/main" id="{50327E37-FA74-785D-6126-883AF36BA0D3}"/>
              </a:ext>
            </a:extLst>
          </p:cNvPr>
          <p:cNvSpPr/>
          <p:nvPr/>
        </p:nvSpPr>
        <p:spPr>
          <a:xfrm>
            <a:off x="19980793" y="22818140"/>
            <a:ext cx="8991081" cy="11160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endParaRPr lang="en-IN" sz="3600" b="1" dirty="0">
              <a:solidFill>
                <a:srgbClr val="CDCDCB"/>
              </a:solidFill>
              <a:latin typeface="Times New Roman" panose="02020603050405020304" pitchFamily="18" charset="0"/>
              <a:cs typeface="Times New Roman" panose="02020603050405020304" pitchFamily="18" charset="0"/>
            </a:endParaRPr>
          </a:p>
          <a:p>
            <a:pPr algn="ctr"/>
            <a:r>
              <a:rPr lang="en-IN" sz="3600" b="1" dirty="0">
                <a:solidFill>
                  <a:schemeClr val="accent1">
                    <a:lumMod val="50000"/>
                  </a:schemeClr>
                </a:solidFill>
                <a:latin typeface="Times New Roman" panose="02020603050405020304" pitchFamily="18" charset="0"/>
                <a:cs typeface="Times New Roman" panose="02020603050405020304" pitchFamily="18" charset="0"/>
              </a:rPr>
              <a:t>CONCLUSIONS</a:t>
            </a:r>
          </a:p>
          <a:p>
            <a:pPr algn="ctr"/>
            <a:endParaRPr lang="en-US" sz="3600" b="1" dirty="0">
              <a:solidFill>
                <a:srgbClr val="CDCDCB"/>
              </a:solidFill>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F62B449C-3C05-445B-A603-12EEEBC436C4}"/>
              </a:ext>
            </a:extLst>
          </p:cNvPr>
          <p:cNvSpPr/>
          <p:nvPr/>
        </p:nvSpPr>
        <p:spPr>
          <a:xfrm>
            <a:off x="19964613" y="31663211"/>
            <a:ext cx="9014521" cy="1116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3600" b="1" dirty="0">
                <a:solidFill>
                  <a:schemeClr val="accent1">
                    <a:lumMod val="50000"/>
                  </a:schemeClr>
                </a:solidFill>
                <a:latin typeface="Times New Roman" panose="02020603050405020304" pitchFamily="18" charset="0"/>
                <a:cs typeface="Times New Roman" panose="02020603050405020304" pitchFamily="18" charset="0"/>
              </a:rPr>
              <a:t>REFERENCES</a:t>
            </a:r>
          </a:p>
        </p:txBody>
      </p:sp>
      <p:pic>
        <p:nvPicPr>
          <p:cNvPr id="77" name="Picture 76" descr="A logo of a university&#10;&#10;Description automatically generated">
            <a:extLst>
              <a:ext uri="{FF2B5EF4-FFF2-40B4-BE49-F238E27FC236}">
                <a16:creationId xmlns:a16="http://schemas.microsoft.com/office/drawing/2014/main" id="{71D5389C-88F7-8D14-C68B-7C51183A91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76578" y="567577"/>
            <a:ext cx="2089273" cy="2449317"/>
          </a:xfrm>
          <a:prstGeom prst="rect">
            <a:avLst/>
          </a:prstGeom>
        </p:spPr>
      </p:pic>
      <p:sp>
        <p:nvSpPr>
          <p:cNvPr id="82" name="TextBox 81">
            <a:extLst>
              <a:ext uri="{FF2B5EF4-FFF2-40B4-BE49-F238E27FC236}">
                <a16:creationId xmlns:a16="http://schemas.microsoft.com/office/drawing/2014/main" id="{EFBBF4C5-7C29-2608-F0E3-96B1CEFBE941}"/>
              </a:ext>
            </a:extLst>
          </p:cNvPr>
          <p:cNvSpPr txBox="1"/>
          <p:nvPr/>
        </p:nvSpPr>
        <p:spPr>
          <a:xfrm>
            <a:off x="414298" y="2394938"/>
            <a:ext cx="3544857" cy="1661993"/>
          </a:xfrm>
          <a:prstGeom prst="rect">
            <a:avLst/>
          </a:prstGeom>
          <a:noFill/>
        </p:spPr>
        <p:txBody>
          <a:bodyPr wrap="square" rtlCol="0">
            <a:spAutoFit/>
          </a:bodyPr>
          <a:lstStyle/>
          <a:p>
            <a:pPr algn="ctr"/>
            <a:r>
              <a:rPr lang="en-IN" sz="5400" b="1"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FLAME</a:t>
            </a:r>
          </a:p>
          <a:p>
            <a:pPr algn="ctr"/>
            <a:r>
              <a:rPr lang="en-IN" sz="4400" dirty="0">
                <a:solidFill>
                  <a:schemeClr val="bg1"/>
                </a:solidFill>
              </a:rPr>
              <a:t>2024</a:t>
            </a:r>
          </a:p>
        </p:txBody>
      </p:sp>
      <p:pic>
        <p:nvPicPr>
          <p:cNvPr id="85" name="Picture 84" descr="A logo with a black background&#10;&#10;Description automatically generated">
            <a:extLst>
              <a:ext uri="{FF2B5EF4-FFF2-40B4-BE49-F238E27FC236}">
                <a16:creationId xmlns:a16="http://schemas.microsoft.com/office/drawing/2014/main" id="{6C24670B-EDF3-D1FC-E2E1-F81C50484567}"/>
              </a:ext>
            </a:extLst>
          </p:cNvPr>
          <p:cNvPicPr>
            <a:picLocks noChangeAspect="1"/>
          </p:cNvPicPr>
          <p:nvPr/>
        </p:nvPicPr>
        <p:blipFill rotWithShape="1">
          <a:blip r:embed="rId10">
            <a:extLst>
              <a:ext uri="{28A0092B-C50C-407E-A947-70E740481C1C}">
                <a14:useLocalDpi xmlns:a14="http://schemas.microsoft.com/office/drawing/2010/main" val="0"/>
              </a:ext>
            </a:extLst>
          </a:blip>
          <a:srcRect b="39576"/>
          <a:stretch/>
        </p:blipFill>
        <p:spPr>
          <a:xfrm>
            <a:off x="1086321" y="363874"/>
            <a:ext cx="2254633" cy="1959766"/>
          </a:xfrm>
          <a:prstGeom prst="rect">
            <a:avLst/>
          </a:prstGeom>
        </p:spPr>
      </p:pic>
      <p:sp>
        <p:nvSpPr>
          <p:cNvPr id="2" name="TextBox 1">
            <a:extLst>
              <a:ext uri="{FF2B5EF4-FFF2-40B4-BE49-F238E27FC236}">
                <a16:creationId xmlns:a16="http://schemas.microsoft.com/office/drawing/2014/main" id="{A0669646-7F0B-2E59-CE07-850BA5B83EFD}"/>
              </a:ext>
            </a:extLst>
          </p:cNvPr>
          <p:cNvSpPr txBox="1"/>
          <p:nvPr/>
        </p:nvSpPr>
        <p:spPr>
          <a:xfrm>
            <a:off x="1135531" y="6971491"/>
            <a:ext cx="8763516" cy="9818072"/>
          </a:xfrm>
          <a:prstGeom prst="rect">
            <a:avLst/>
          </a:prstGeom>
          <a:noFill/>
        </p:spPr>
        <p:txBody>
          <a:bodyPr wrap="square" rtlCol="0">
            <a:spAutoFit/>
          </a:bodyPr>
          <a:lstStyle/>
          <a:p>
            <a:pPr algn="just"/>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Fabrication of superhydrophobic metallic surface is an emerging area of research for enhancing the condensation rate in atmospheric water generators (AWGs). In this manuscript two step method is proposed for the fabrication of superhydrophobic aluminum surface. The contact angle and its hysteresis of the water droplet was measured, revealing a contact angle of 150ᵒ±1</a:t>
            </a:r>
            <a:r>
              <a:rPr lang="en-US" sz="3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with hysteresis of 7.5ᵒ±2</a:t>
            </a:r>
            <a:r>
              <a:rPr lang="en-US" sz="3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3000" kern="100" dirty="0">
                <a:effectLst/>
                <a:latin typeface="Times New Roman" panose="02020603050405020304" pitchFamily="18" charset="0"/>
                <a:ea typeface="Calibri" panose="020F0502020204030204" pitchFamily="34" charset="0"/>
                <a:cs typeface="Times New Roman" panose="02020603050405020304" pitchFamily="18" charset="0"/>
              </a:rPr>
              <a:t>. The elemental analysis of fabricated superhydrophobic was carried out using energy dispersive X-ray spectroscopy (EDAX), indicating the presence of Si, C, F, and O over the surface of aluminum. In addition, durability of the fabricated superhydrophobic surface and its applicability for moist air condensation were analyzed. The present results show the surface is stable for the range of contact angle of 142±3ᵒ for a year. The spatial-temporal pattern of condensation shows that the droplet frequently grows and slides-off for re-exposing the surface for re-nucleation with respect to aging of surface. </a:t>
            </a:r>
          </a:p>
          <a:p>
            <a:pPr algn="just"/>
            <a:endParaRPr lang="en-US" sz="3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FE6635A-AAD0-54C6-BB2F-D68AC68BD024}"/>
              </a:ext>
            </a:extLst>
          </p:cNvPr>
          <p:cNvSpPr/>
          <p:nvPr/>
        </p:nvSpPr>
        <p:spPr>
          <a:xfrm>
            <a:off x="960437" y="17997752"/>
            <a:ext cx="8920843" cy="12926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D57026-BF86-0986-F3BF-97CFDC0D6182}"/>
              </a:ext>
            </a:extLst>
          </p:cNvPr>
          <p:cNvSpPr/>
          <p:nvPr/>
        </p:nvSpPr>
        <p:spPr>
          <a:xfrm>
            <a:off x="19971874" y="5547519"/>
            <a:ext cx="9000000" cy="10873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IN" sz="3600" b="1" dirty="0">
                <a:solidFill>
                  <a:schemeClr val="accent1">
                    <a:lumMod val="50000"/>
                  </a:schemeClr>
                </a:solidFill>
                <a:latin typeface="Times New Roman" panose="02020603050405020304" pitchFamily="18" charset="0"/>
                <a:cs typeface="Times New Roman" panose="02020603050405020304" pitchFamily="18" charset="0"/>
              </a:rPr>
              <a:t>Results </a:t>
            </a:r>
            <a:r>
              <a:rPr lang="en-IN" sz="3600" b="1" dirty="0" err="1">
                <a:solidFill>
                  <a:schemeClr val="accent1">
                    <a:lumMod val="50000"/>
                  </a:schemeClr>
                </a:solidFill>
                <a:latin typeface="Times New Roman" panose="02020603050405020304" pitchFamily="18" charset="0"/>
                <a:cs typeface="Times New Roman" panose="02020603050405020304" pitchFamily="18" charset="0"/>
              </a:rPr>
              <a:t>Cont</a:t>
            </a:r>
            <a:r>
              <a:rPr lang="en-IN" sz="36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F4FF62F4-D9B3-E5B3-CB89-325B1B089419}"/>
              </a:ext>
            </a:extLst>
          </p:cNvPr>
          <p:cNvSpPr/>
          <p:nvPr/>
        </p:nvSpPr>
        <p:spPr>
          <a:xfrm>
            <a:off x="10485437" y="6995319"/>
            <a:ext cx="8920843" cy="35280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631D4FF-5EC1-1DF6-2D3D-1A0B56CAE6B0}"/>
              </a:ext>
            </a:extLst>
          </p:cNvPr>
          <p:cNvSpPr txBox="1"/>
          <p:nvPr/>
        </p:nvSpPr>
        <p:spPr>
          <a:xfrm>
            <a:off x="10678994" y="7086618"/>
            <a:ext cx="8445633" cy="3724096"/>
          </a:xfrm>
          <a:prstGeom prst="rect">
            <a:avLst/>
          </a:prstGeom>
          <a:noFill/>
        </p:spPr>
        <p:txBody>
          <a:bodyPr wrap="square" rtlCol="0">
            <a:spAutoFit/>
          </a:bodyPr>
          <a:lstStyle/>
          <a:p>
            <a:pPr algn="just"/>
            <a:r>
              <a:rPr lang="en-US" sz="3200" b="1" kern="100" dirty="0">
                <a:effectLst/>
                <a:latin typeface="Times New Roman" panose="02020603050405020304" pitchFamily="18" charset="0"/>
                <a:ea typeface="DengXian Light" panose="02010600030101010101" pitchFamily="2" charset="-122"/>
                <a:cs typeface="Angsana New" panose="02020603050405020304" pitchFamily="18" charset="-34"/>
              </a:rPr>
              <a:t>Water contact angle, hysteresis and contact angle optimization</a:t>
            </a:r>
          </a:p>
          <a:p>
            <a:pPr algn="just"/>
            <a:r>
              <a:rPr lang="en-US" sz="2800" b="1" kern="100" dirty="0">
                <a:effectLst/>
                <a:latin typeface="Times New Roman" panose="02020603050405020304" pitchFamily="18" charset="0"/>
                <a:ea typeface="DengXian Light" panose="02010600030101010101" pitchFamily="2" charset="-122"/>
                <a:cs typeface="Times New Roman" panose="02020603050405020304" pitchFamily="18" charset="0"/>
              </a:rPr>
              <a:t>Figure 3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illustrates the influence of immersion time on the contact angle, revealing the highest contact angle 150ᵒ at 1 hour and </a:t>
            </a:r>
            <a:r>
              <a:rPr lang="en-US" sz="2800" dirty="0">
                <a:effectLst/>
                <a:latin typeface="Times New Roman" panose="02020603050405020304" pitchFamily="18" charset="0"/>
                <a:ea typeface="Calibri" panose="020F0502020204030204" pitchFamily="34" charset="0"/>
              </a:rPr>
              <a:t>advancing and receding contact angles for the optimized sample were 145ᵒ and 134.5ᵒ respectively with the low contact angle hysteresis of 7.5ᵒ</a:t>
            </a:r>
            <a:endParaRPr lang="en-US" sz="2800" b="1" kern="10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E90C4F90-DCD7-8B16-DFFE-ACFE8AC42058}"/>
              </a:ext>
            </a:extLst>
          </p:cNvPr>
          <p:cNvPicPr>
            <a:picLocks noChangeAspect="1"/>
          </p:cNvPicPr>
          <p:nvPr/>
        </p:nvPicPr>
        <p:blipFill>
          <a:blip r:embed="rId11"/>
          <a:stretch>
            <a:fillRect/>
          </a:stretch>
        </p:blipFill>
        <p:spPr>
          <a:xfrm>
            <a:off x="10645206" y="10530999"/>
            <a:ext cx="8210153" cy="4616648"/>
          </a:xfrm>
          <a:prstGeom prst="rect">
            <a:avLst/>
          </a:prstGeom>
        </p:spPr>
      </p:pic>
      <p:sp>
        <p:nvSpPr>
          <p:cNvPr id="23" name="TextBox 22">
            <a:extLst>
              <a:ext uri="{FF2B5EF4-FFF2-40B4-BE49-F238E27FC236}">
                <a16:creationId xmlns:a16="http://schemas.microsoft.com/office/drawing/2014/main" id="{DE42695E-9832-8FD1-7373-DEDB64EE0678}"/>
              </a:ext>
            </a:extLst>
          </p:cNvPr>
          <p:cNvSpPr txBox="1"/>
          <p:nvPr/>
        </p:nvSpPr>
        <p:spPr>
          <a:xfrm>
            <a:off x="10747605" y="15194095"/>
            <a:ext cx="8333404" cy="1384995"/>
          </a:xfrm>
          <a:prstGeom prst="rect">
            <a:avLst/>
          </a:prstGeom>
          <a:noFill/>
        </p:spPr>
        <p:txBody>
          <a:bodyPr wrap="square">
            <a:spAutoFit/>
          </a:bodyPr>
          <a:lstStyle/>
          <a:p>
            <a:pPr algn="just"/>
            <a:r>
              <a:rPr lang="en-US" sz="2800" b="1" dirty="0">
                <a:effectLst/>
                <a:latin typeface="Times New Roman" panose="02020603050405020304" pitchFamily="18" charset="0"/>
                <a:ea typeface="Calibri" panose="020F0502020204030204" pitchFamily="34" charset="0"/>
              </a:rPr>
              <a:t>Figure 3 </a:t>
            </a:r>
            <a:r>
              <a:rPr lang="en-US" sz="2800" dirty="0">
                <a:effectLst/>
                <a:latin typeface="Times New Roman" panose="02020603050405020304" pitchFamily="18" charset="0"/>
                <a:ea typeface="Calibri" panose="020F0502020204030204" pitchFamily="34" charset="0"/>
              </a:rPr>
              <a:t>(a)Variation of contact angle with respect to immersion time of surface in the solution</a:t>
            </a:r>
            <a:r>
              <a:rPr lang="en-US" sz="2800" i="1"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(b) advancing contact angle. (c) receding contact angle.</a:t>
            </a:r>
            <a:endParaRPr lang="en-US" sz="2800" dirty="0"/>
          </a:p>
        </p:txBody>
      </p:sp>
      <p:graphicFrame>
        <p:nvGraphicFramePr>
          <p:cNvPr id="24" name="Table 23">
            <a:extLst>
              <a:ext uri="{FF2B5EF4-FFF2-40B4-BE49-F238E27FC236}">
                <a16:creationId xmlns:a16="http://schemas.microsoft.com/office/drawing/2014/main" id="{1034F805-2805-7541-D6AC-0829A2C9BC84}"/>
              </a:ext>
            </a:extLst>
          </p:cNvPr>
          <p:cNvGraphicFramePr>
            <a:graphicFrameLocks noGrp="1"/>
          </p:cNvGraphicFramePr>
          <p:nvPr>
            <p:extLst>
              <p:ext uri="{D42A27DB-BD31-4B8C-83A1-F6EECF244321}">
                <p14:modId xmlns:p14="http://schemas.microsoft.com/office/powerpoint/2010/main" val="1729254586"/>
              </p:ext>
            </p:extLst>
          </p:nvPr>
        </p:nvGraphicFramePr>
        <p:xfrm>
          <a:off x="15130552" y="19507596"/>
          <a:ext cx="3810001" cy="2825375"/>
        </p:xfrm>
        <a:graphic>
          <a:graphicData uri="http://schemas.openxmlformats.org/drawingml/2006/table">
            <a:tbl>
              <a:tblPr firstRow="1" firstCol="1" bandRow="1">
                <a:tableStyleId>{5C22544A-7EE6-4342-B048-85BDC9FD1C3A}</a:tableStyleId>
              </a:tblPr>
              <a:tblGrid>
                <a:gridCol w="506100">
                  <a:extLst>
                    <a:ext uri="{9D8B030D-6E8A-4147-A177-3AD203B41FA5}">
                      <a16:colId xmlns:a16="http://schemas.microsoft.com/office/drawing/2014/main" val="1009092491"/>
                    </a:ext>
                  </a:extLst>
                </a:gridCol>
                <a:gridCol w="1203516">
                  <a:extLst>
                    <a:ext uri="{9D8B030D-6E8A-4147-A177-3AD203B41FA5}">
                      <a16:colId xmlns:a16="http://schemas.microsoft.com/office/drawing/2014/main" val="1705743040"/>
                    </a:ext>
                  </a:extLst>
                </a:gridCol>
                <a:gridCol w="1096778">
                  <a:extLst>
                    <a:ext uri="{9D8B030D-6E8A-4147-A177-3AD203B41FA5}">
                      <a16:colId xmlns:a16="http://schemas.microsoft.com/office/drawing/2014/main" val="2860370417"/>
                    </a:ext>
                  </a:extLst>
                </a:gridCol>
                <a:gridCol w="1003607">
                  <a:extLst>
                    <a:ext uri="{9D8B030D-6E8A-4147-A177-3AD203B41FA5}">
                      <a16:colId xmlns:a16="http://schemas.microsoft.com/office/drawing/2014/main" val="1223218673"/>
                    </a:ext>
                  </a:extLst>
                </a:gridCol>
              </a:tblGrid>
              <a:tr h="825095">
                <a:tc>
                  <a:txBody>
                    <a:bodyPr/>
                    <a:lstStyle/>
                    <a:p>
                      <a:pPr marL="0" marR="0" algn="just">
                        <a:lnSpc>
                          <a:spcPct val="115000"/>
                        </a:lnSpc>
                        <a:spcBef>
                          <a:spcPts val="0"/>
                        </a:spcBef>
                        <a:spcAft>
                          <a:spcPts val="0"/>
                        </a:spcAft>
                      </a:pPr>
                      <a:r>
                        <a:rPr lang="en-US" sz="1800" kern="100">
                          <a:effectLst/>
                        </a:rPr>
                        <a:t>Sr No.</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Elements</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Weight %</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Atomic %</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405810343"/>
                  </a:ext>
                </a:extLst>
              </a:tr>
              <a:tr h="400056">
                <a:tc>
                  <a:txBody>
                    <a:bodyPr/>
                    <a:lstStyle/>
                    <a:p>
                      <a:pPr marL="0" marR="0" algn="just">
                        <a:lnSpc>
                          <a:spcPct val="115000"/>
                        </a:lnSpc>
                        <a:spcBef>
                          <a:spcPts val="0"/>
                        </a:spcBef>
                        <a:spcAft>
                          <a:spcPts val="0"/>
                        </a:spcAft>
                      </a:pPr>
                      <a:r>
                        <a:rPr lang="en-US" sz="1800" kern="100">
                          <a:effectLst/>
                        </a:rPr>
                        <a:t>1</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C</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0.65</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1.15</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3415045172"/>
                  </a:ext>
                </a:extLst>
              </a:tr>
              <a:tr h="400056">
                <a:tc>
                  <a:txBody>
                    <a:bodyPr/>
                    <a:lstStyle/>
                    <a:p>
                      <a:pPr marL="0" marR="0" algn="just">
                        <a:lnSpc>
                          <a:spcPct val="115000"/>
                        </a:lnSpc>
                        <a:spcBef>
                          <a:spcPts val="0"/>
                        </a:spcBef>
                        <a:spcAft>
                          <a:spcPts val="0"/>
                        </a:spcAft>
                      </a:pPr>
                      <a:r>
                        <a:rPr lang="en-US" sz="1800" kern="100">
                          <a:effectLst/>
                        </a:rPr>
                        <a:t>2</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O</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36.96</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49.29</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1235576702"/>
                  </a:ext>
                </a:extLst>
              </a:tr>
              <a:tr h="400056">
                <a:tc>
                  <a:txBody>
                    <a:bodyPr/>
                    <a:lstStyle/>
                    <a:p>
                      <a:pPr marL="0" marR="0" algn="just">
                        <a:lnSpc>
                          <a:spcPct val="115000"/>
                        </a:lnSpc>
                        <a:spcBef>
                          <a:spcPts val="0"/>
                        </a:spcBef>
                        <a:spcAft>
                          <a:spcPts val="0"/>
                        </a:spcAft>
                      </a:pPr>
                      <a:r>
                        <a:rPr lang="en-US" sz="1800" kern="100">
                          <a:effectLst/>
                        </a:rPr>
                        <a:t>3</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F</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2.35</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2.63</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2657567221"/>
                  </a:ext>
                </a:extLst>
              </a:tr>
              <a:tr h="400056">
                <a:tc>
                  <a:txBody>
                    <a:bodyPr/>
                    <a:lstStyle/>
                    <a:p>
                      <a:pPr marL="0" marR="0" algn="just">
                        <a:lnSpc>
                          <a:spcPct val="115000"/>
                        </a:lnSpc>
                        <a:spcBef>
                          <a:spcPts val="0"/>
                        </a:spcBef>
                        <a:spcAft>
                          <a:spcPts val="0"/>
                        </a:spcAft>
                      </a:pPr>
                      <a:r>
                        <a:rPr lang="en-US" sz="1800" kern="100">
                          <a:effectLst/>
                        </a:rPr>
                        <a:t>4</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Al</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42.05</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33.25</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300152724"/>
                  </a:ext>
                </a:extLst>
              </a:tr>
              <a:tr h="400056">
                <a:tc>
                  <a:txBody>
                    <a:bodyPr/>
                    <a:lstStyle/>
                    <a:p>
                      <a:pPr marL="0" marR="0" algn="just">
                        <a:lnSpc>
                          <a:spcPct val="115000"/>
                        </a:lnSpc>
                        <a:spcBef>
                          <a:spcPts val="0"/>
                        </a:spcBef>
                        <a:spcAft>
                          <a:spcPts val="0"/>
                        </a:spcAft>
                      </a:pPr>
                      <a:r>
                        <a:rPr lang="en-US" sz="1800" kern="100">
                          <a:effectLst/>
                        </a:rPr>
                        <a:t>5</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Si</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a:effectLst/>
                        </a:rPr>
                        <a:t>18.00</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gn="just">
                        <a:lnSpc>
                          <a:spcPct val="115000"/>
                        </a:lnSpc>
                        <a:spcBef>
                          <a:spcPts val="0"/>
                        </a:spcBef>
                        <a:spcAft>
                          <a:spcPts val="0"/>
                        </a:spcAft>
                      </a:pPr>
                      <a:r>
                        <a:rPr lang="en-US" sz="1800" kern="100" dirty="0">
                          <a:effectLst/>
                        </a:rPr>
                        <a:t>13.67</a:t>
                      </a:r>
                      <a:endParaRPr lang="en-US" sz="1800" kern="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val="70123533"/>
                  </a:ext>
                </a:extLst>
              </a:tr>
            </a:tbl>
          </a:graphicData>
        </a:graphic>
      </p:graphicFrame>
      <p:pic>
        <p:nvPicPr>
          <p:cNvPr id="26" name="Picture 25">
            <a:extLst>
              <a:ext uri="{FF2B5EF4-FFF2-40B4-BE49-F238E27FC236}">
                <a16:creationId xmlns:a16="http://schemas.microsoft.com/office/drawing/2014/main" id="{CF87EC88-AAFD-039F-A245-68F16BB10CD1}"/>
              </a:ext>
            </a:extLst>
          </p:cNvPr>
          <p:cNvPicPr>
            <a:picLocks noChangeAspect="1"/>
          </p:cNvPicPr>
          <p:nvPr/>
        </p:nvPicPr>
        <p:blipFill>
          <a:blip r:embed="rId12"/>
          <a:stretch>
            <a:fillRect/>
          </a:stretch>
        </p:blipFill>
        <p:spPr>
          <a:xfrm>
            <a:off x="10715501" y="19464308"/>
            <a:ext cx="4266468" cy="2981008"/>
          </a:xfrm>
          <a:prstGeom prst="rect">
            <a:avLst/>
          </a:prstGeom>
        </p:spPr>
      </p:pic>
      <p:sp>
        <p:nvSpPr>
          <p:cNvPr id="28" name="TextBox 27">
            <a:extLst>
              <a:ext uri="{FF2B5EF4-FFF2-40B4-BE49-F238E27FC236}">
                <a16:creationId xmlns:a16="http://schemas.microsoft.com/office/drawing/2014/main" id="{B360A3DD-1ED8-973A-FD62-AA297EB77380}"/>
              </a:ext>
            </a:extLst>
          </p:cNvPr>
          <p:cNvSpPr txBox="1"/>
          <p:nvPr/>
        </p:nvSpPr>
        <p:spPr>
          <a:xfrm>
            <a:off x="10731073" y="16695353"/>
            <a:ext cx="8346225" cy="3231654"/>
          </a:xfrm>
          <a:prstGeom prst="rect">
            <a:avLst/>
          </a:prstGeom>
          <a:noFill/>
        </p:spPr>
        <p:txBody>
          <a:bodyPr wrap="square" rtlCol="0">
            <a:spAutoFit/>
          </a:bodyPr>
          <a:lstStyle/>
          <a:p>
            <a:r>
              <a:rPr lang="en-US" sz="3200" b="1" kern="100" dirty="0">
                <a:effectLst/>
                <a:latin typeface="Times New Roman" panose="02020603050405020304" pitchFamily="18" charset="0"/>
                <a:ea typeface="DengXian Light" panose="02010600030101010101" pitchFamily="2" charset="-122"/>
                <a:cs typeface="Times New Roman" panose="02020603050405020304" pitchFamily="18" charset="0"/>
              </a:rPr>
              <a:t>Surface elemental composition</a:t>
            </a:r>
          </a:p>
          <a:p>
            <a:pPr algn="just"/>
            <a:r>
              <a:rPr lang="en-US" sz="2800" b="1" dirty="0">
                <a:effectLst/>
                <a:latin typeface="Times New Roman" panose="02020603050405020304" pitchFamily="18" charset="0"/>
                <a:ea typeface="Calibri" panose="020F0502020204030204" pitchFamily="34" charset="0"/>
              </a:rPr>
              <a:t>Figure 4</a:t>
            </a:r>
            <a:r>
              <a:rPr lang="en-US" sz="2800" b="1"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illustrates</a:t>
            </a:r>
            <a:r>
              <a:rPr lang="en-US" sz="2800" b="1"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EDAX spectra, showing presence of elements such as of Si, C, F, and O over the surface of aluminum and Table 1 shows elemental atomic and weight % of the identified elements over the aluminum surface. </a:t>
            </a:r>
            <a:endParaRPr lang="en-US" sz="2800" kern="100" dirty="0">
              <a:effectLst/>
              <a:latin typeface="Times New Roman" panose="02020603050405020304" pitchFamily="18" charset="0"/>
              <a:ea typeface="DengXian Light" panose="02010600030101010101" pitchFamily="2" charset="-122"/>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C309AA31-69B1-85AE-69B2-595D0D1BDFEB}"/>
              </a:ext>
            </a:extLst>
          </p:cNvPr>
          <p:cNvPicPr>
            <a:picLocks noChangeAspect="1"/>
          </p:cNvPicPr>
          <p:nvPr/>
        </p:nvPicPr>
        <p:blipFill>
          <a:blip r:embed="rId13"/>
          <a:stretch>
            <a:fillRect/>
          </a:stretch>
        </p:blipFill>
        <p:spPr>
          <a:xfrm>
            <a:off x="1412193" y="35487599"/>
            <a:ext cx="8332279" cy="5029199"/>
          </a:xfrm>
          <a:prstGeom prst="rect">
            <a:avLst/>
          </a:prstGeom>
          <a:ln w="25400">
            <a:solidFill>
              <a:schemeClr val="tx1"/>
            </a:solidFill>
          </a:ln>
        </p:spPr>
      </p:pic>
      <p:grpSp>
        <p:nvGrpSpPr>
          <p:cNvPr id="47" name="Group 46">
            <a:extLst>
              <a:ext uri="{FF2B5EF4-FFF2-40B4-BE49-F238E27FC236}">
                <a16:creationId xmlns:a16="http://schemas.microsoft.com/office/drawing/2014/main" id="{9EB69B45-1F79-065E-AE41-60869D98E4E7}"/>
              </a:ext>
            </a:extLst>
          </p:cNvPr>
          <p:cNvGrpSpPr/>
          <p:nvPr/>
        </p:nvGrpSpPr>
        <p:grpSpPr>
          <a:xfrm>
            <a:off x="1203336" y="32522320"/>
            <a:ext cx="8844972" cy="9766028"/>
            <a:chOff x="10603327" y="7887641"/>
            <a:chExt cx="8911048" cy="9696229"/>
          </a:xfrm>
        </p:grpSpPr>
        <p:sp>
          <p:nvSpPr>
            <p:cNvPr id="16" name="TextBox 15">
              <a:extLst>
                <a:ext uri="{FF2B5EF4-FFF2-40B4-BE49-F238E27FC236}">
                  <a16:creationId xmlns:a16="http://schemas.microsoft.com/office/drawing/2014/main" id="{9FF03616-30AC-41E2-08F0-2E20FA9AF188}"/>
                </a:ext>
              </a:extLst>
            </p:cNvPr>
            <p:cNvSpPr txBox="1"/>
            <p:nvPr/>
          </p:nvSpPr>
          <p:spPr>
            <a:xfrm>
              <a:off x="10760789" y="15930827"/>
              <a:ext cx="8553233" cy="137509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Arial" panose="020B0604020202020204" pitchFamily="34" charset="0"/>
                </a:rPr>
                <a:t>Figure 2 </a:t>
              </a:r>
              <a:r>
                <a:rPr lang="en-US" sz="2800" dirty="0">
                  <a:effectLst/>
                  <a:latin typeface="Times New Roman" panose="02020603050405020304" pitchFamily="18" charset="0"/>
                  <a:ea typeface="Arial" panose="020B0604020202020204" pitchFamily="34" charset="0"/>
                </a:rPr>
                <a:t>Schematic diagram illustrating the sequential processes and techniques used to fabricate superhydrophobic aluminum surface.</a:t>
              </a:r>
              <a:endParaRPr lang="en-US" sz="2800" dirty="0">
                <a:effectLst/>
                <a:latin typeface="Arial" panose="020B0604020202020204" pitchFamily="34" charset="0"/>
                <a:ea typeface="Arial" panose="020B0604020202020204" pitchFamily="34" charset="0"/>
              </a:endParaRPr>
            </a:p>
          </p:txBody>
        </p:sp>
        <p:sp>
          <p:nvSpPr>
            <p:cNvPr id="34" name="Rectangle 33">
              <a:extLst>
                <a:ext uri="{FF2B5EF4-FFF2-40B4-BE49-F238E27FC236}">
                  <a16:creationId xmlns:a16="http://schemas.microsoft.com/office/drawing/2014/main" id="{C3A1E13C-ABED-28F8-8EA7-B0E1F95965D3}"/>
                </a:ext>
              </a:extLst>
            </p:cNvPr>
            <p:cNvSpPr/>
            <p:nvPr/>
          </p:nvSpPr>
          <p:spPr>
            <a:xfrm>
              <a:off x="10603327" y="7887641"/>
              <a:ext cx="8911048" cy="96962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7BDEAF-D0D8-7D97-B1B1-82534D5104BD}"/>
                </a:ext>
              </a:extLst>
            </p:cNvPr>
            <p:cNvSpPr txBox="1"/>
            <p:nvPr/>
          </p:nvSpPr>
          <p:spPr>
            <a:xfrm>
              <a:off x="10825107" y="8169603"/>
              <a:ext cx="8567159" cy="2400657"/>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Figure 2 </a:t>
              </a:r>
              <a:r>
                <a:rPr lang="en-US" sz="3000" dirty="0">
                  <a:latin typeface="Times New Roman" panose="02020603050405020304" pitchFamily="18" charset="0"/>
                  <a:cs typeface="Times New Roman" panose="02020603050405020304" pitchFamily="18" charset="0"/>
                </a:rPr>
                <a:t>shows two-step method for the fabrication of superhydrophobic aluminum surface using (</a:t>
              </a:r>
              <a:r>
                <a:rPr lang="en-US" sz="3000" dirty="0" err="1">
                  <a:latin typeface="Times New Roman" panose="02020603050405020304" pitchFamily="18" charset="0"/>
                  <a:cs typeface="Times New Roman" panose="02020603050405020304" pitchFamily="18" charset="0"/>
                </a:rPr>
                <a:t>i</a:t>
              </a:r>
              <a:r>
                <a:rPr lang="en-US" sz="3000" dirty="0">
                  <a:latin typeface="Times New Roman" panose="02020603050405020304" pitchFamily="18" charset="0"/>
                  <a:cs typeface="Times New Roman" panose="02020603050405020304" pitchFamily="18" charset="0"/>
                </a:rPr>
                <a:t>) chemical etching and hot water treatment (ii) salinization using </a:t>
              </a:r>
              <a:r>
                <a:rPr lang="en-US" sz="3000" dirty="0">
                  <a:effectLst/>
                  <a:latin typeface="Times New Roman" panose="02020603050405020304" pitchFamily="18" charset="0"/>
                  <a:ea typeface="Calibri" panose="020F0502020204030204" pitchFamily="34" charset="0"/>
                </a:rPr>
                <a:t>1H, 1H, 2H, 2H- perfluorooctyl trichloro silane. </a:t>
              </a:r>
              <a:endParaRPr lang="en-US" sz="3000" dirty="0">
                <a:latin typeface="Times New Roman" panose="02020603050405020304"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FC4132C8-166F-1FCB-03D3-AABA21B73472}"/>
              </a:ext>
            </a:extLst>
          </p:cNvPr>
          <p:cNvSpPr txBox="1"/>
          <p:nvPr/>
        </p:nvSpPr>
        <p:spPr>
          <a:xfrm>
            <a:off x="10297359" y="22463729"/>
            <a:ext cx="8763000" cy="1547475"/>
          </a:xfrm>
          <a:prstGeom prst="rect">
            <a:avLst/>
          </a:prstGeom>
          <a:noFill/>
        </p:spPr>
        <p:txBody>
          <a:bodyPr wrap="square">
            <a:spAutoFit/>
          </a:bodyPr>
          <a:lstStyle/>
          <a:p>
            <a:pPr marL="457200" marR="0" algn="just">
              <a:lnSpc>
                <a:spcPct val="115000"/>
              </a:lnSpc>
              <a:spcBef>
                <a:spcPts val="0"/>
              </a:spcBef>
              <a:spcAft>
                <a:spcPts val="800"/>
              </a:spcAft>
            </a:pPr>
            <a:r>
              <a:rPr lang="en-US" sz="2800" b="1" kern="100" dirty="0">
                <a:effectLst/>
                <a:latin typeface="Times New Roman" panose="02020603050405020304" pitchFamily="18" charset="0"/>
                <a:ea typeface="Calibri" panose="020F0502020204030204" pitchFamily="34" charset="0"/>
                <a:cs typeface="Cordia New" panose="020B0304020202020204" pitchFamily="34" charset="-34"/>
              </a:rPr>
              <a:t>Figure 4</a:t>
            </a:r>
            <a:r>
              <a:rPr lang="en-US" sz="2800" kern="100" dirty="0">
                <a:effectLst/>
                <a:latin typeface="Times New Roman" panose="02020603050405020304" pitchFamily="18" charset="0"/>
                <a:ea typeface="Calibri" panose="020F0502020204030204" pitchFamily="34" charset="0"/>
                <a:cs typeface="Cordia New" panose="020B0304020202020204" pitchFamily="34" charset="-34"/>
              </a:rPr>
              <a:t> Energy dispersive X-ray spectra of fabricated superhydrophobic surface and </a:t>
            </a:r>
            <a:r>
              <a:rPr lang="en-US" sz="2800" b="1" kern="100" dirty="0">
                <a:latin typeface="Times New Roman" panose="02020603050405020304" pitchFamily="18" charset="0"/>
                <a:ea typeface="Calibri" panose="020F0502020204030204" pitchFamily="34" charset="0"/>
                <a:cs typeface="Cordia New" panose="020B0304020202020204" pitchFamily="34" charset="-34"/>
              </a:rPr>
              <a:t>T</a:t>
            </a:r>
            <a:r>
              <a:rPr lang="en-US" sz="2800" b="1" kern="100" dirty="0">
                <a:effectLst/>
                <a:latin typeface="Times New Roman" panose="02020603050405020304" pitchFamily="18" charset="0"/>
                <a:ea typeface="Calibri" panose="020F0502020204030204" pitchFamily="34" charset="0"/>
                <a:cs typeface="Cordia New" panose="020B0304020202020204" pitchFamily="34" charset="-34"/>
              </a:rPr>
              <a:t>able 1 </a:t>
            </a:r>
            <a:r>
              <a:rPr lang="en-US" sz="2800" kern="100" dirty="0">
                <a:effectLst/>
                <a:latin typeface="Times New Roman" panose="02020603050405020304" pitchFamily="18" charset="0"/>
                <a:ea typeface="Calibri" panose="020F0502020204030204" pitchFamily="34" charset="0"/>
                <a:cs typeface="Cordia New" panose="020B0304020202020204" pitchFamily="34" charset="-34"/>
              </a:rPr>
              <a:t>show elemental composition of the proposed surface</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p:txBody>
      </p:sp>
      <p:pic>
        <p:nvPicPr>
          <p:cNvPr id="39" name="Picture 38">
            <a:extLst>
              <a:ext uri="{FF2B5EF4-FFF2-40B4-BE49-F238E27FC236}">
                <a16:creationId xmlns:a16="http://schemas.microsoft.com/office/drawing/2014/main" id="{18F0B43F-E2DC-E339-9F46-5DECF9B700CA}"/>
              </a:ext>
            </a:extLst>
          </p:cNvPr>
          <p:cNvPicPr>
            <a:picLocks noChangeAspect="1"/>
          </p:cNvPicPr>
          <p:nvPr/>
        </p:nvPicPr>
        <p:blipFill rotWithShape="1">
          <a:blip r:embed="rId14"/>
          <a:srcRect t="4157"/>
          <a:stretch/>
        </p:blipFill>
        <p:spPr bwMode="auto">
          <a:xfrm>
            <a:off x="11339269" y="25302563"/>
            <a:ext cx="7132806" cy="5313494"/>
          </a:xfrm>
          <a:prstGeom prst="rect">
            <a:avLst/>
          </a:prstGeom>
          <a:ln>
            <a:noFill/>
          </a:ln>
          <a:extLst>
            <a:ext uri="{53640926-AAD7-44D8-BBD7-CCE9431645EC}">
              <a14:shadowObscured xmlns:a14="http://schemas.microsoft.com/office/drawing/2010/main"/>
            </a:ext>
          </a:extLst>
        </p:spPr>
      </p:pic>
      <p:sp>
        <p:nvSpPr>
          <p:cNvPr id="42" name="Rectangle 41">
            <a:extLst>
              <a:ext uri="{FF2B5EF4-FFF2-40B4-BE49-F238E27FC236}">
                <a16:creationId xmlns:a16="http://schemas.microsoft.com/office/drawing/2014/main" id="{BA7A9E18-5CF2-3635-FB84-8328C93D843F}"/>
              </a:ext>
            </a:extLst>
          </p:cNvPr>
          <p:cNvSpPr/>
          <p:nvPr/>
        </p:nvSpPr>
        <p:spPr>
          <a:xfrm>
            <a:off x="10521547" y="5559413"/>
            <a:ext cx="8920843" cy="110328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IN" sz="3600" b="1" dirty="0">
                <a:solidFill>
                  <a:schemeClr val="accent1">
                    <a:lumMod val="50000"/>
                  </a:schemeClr>
                </a:solidFill>
                <a:latin typeface="Times New Roman" panose="02020603050405020304" pitchFamily="18" charset="0"/>
                <a:cs typeface="Times New Roman" panose="02020603050405020304" pitchFamily="18" charset="0"/>
              </a:rPr>
              <a:t>RESULTS</a:t>
            </a:r>
          </a:p>
        </p:txBody>
      </p:sp>
      <p:sp>
        <p:nvSpPr>
          <p:cNvPr id="44" name="TextBox 43">
            <a:extLst>
              <a:ext uri="{FF2B5EF4-FFF2-40B4-BE49-F238E27FC236}">
                <a16:creationId xmlns:a16="http://schemas.microsoft.com/office/drawing/2014/main" id="{74090DB6-0705-5C31-4A18-4624C905965E}"/>
              </a:ext>
            </a:extLst>
          </p:cNvPr>
          <p:cNvSpPr txBox="1"/>
          <p:nvPr/>
        </p:nvSpPr>
        <p:spPr>
          <a:xfrm>
            <a:off x="10885643" y="30416377"/>
            <a:ext cx="7586432" cy="1051955"/>
          </a:xfrm>
          <a:prstGeom prst="rect">
            <a:avLst/>
          </a:prstGeom>
          <a:noFill/>
        </p:spPr>
        <p:txBody>
          <a:bodyPr wrap="square">
            <a:spAutoFit/>
          </a:bodyPr>
          <a:lstStyle/>
          <a:p>
            <a:pPr marL="0" marR="0" algn="just">
              <a:lnSpc>
                <a:spcPct val="115000"/>
              </a:lnSpc>
              <a:spcBef>
                <a:spcPts val="0"/>
              </a:spcBef>
              <a:spcAft>
                <a:spcPts val="800"/>
              </a:spcAft>
            </a:pPr>
            <a:r>
              <a:rPr lang="en-US" sz="2800" b="1" kern="100" dirty="0">
                <a:solidFill>
                  <a:srgbClr val="000000"/>
                </a:solidFill>
                <a:effectLst/>
                <a:latin typeface="Times New Roman" panose="02020603050405020304" pitchFamily="18" charset="0"/>
                <a:ea typeface="Calibri" panose="020F0502020204030204" pitchFamily="34" charset="0"/>
                <a:cs typeface="Cordia New" panose="020B0304020202020204" pitchFamily="34" charset="-34"/>
              </a:rPr>
              <a:t>Figure 5</a:t>
            </a:r>
            <a:r>
              <a:rPr lang="en-US" sz="2800" kern="100" dirty="0">
                <a:solidFill>
                  <a:srgbClr val="000000"/>
                </a:solidFill>
                <a:effectLst/>
                <a:latin typeface="Times New Roman" panose="02020603050405020304" pitchFamily="18" charset="0"/>
                <a:ea typeface="Calibri" panose="020F0502020204030204" pitchFamily="34" charset="0"/>
                <a:cs typeface="Cordia New" panose="020B0304020202020204" pitchFamily="34" charset="-34"/>
              </a:rPr>
              <a:t>. Sustainability of the surface in terms of contact angle from the day of fabrication.</a:t>
            </a:r>
            <a:endParaRPr lang="en-US" sz="2800" kern="100"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49" name="TextBox 48">
            <a:extLst>
              <a:ext uri="{FF2B5EF4-FFF2-40B4-BE49-F238E27FC236}">
                <a16:creationId xmlns:a16="http://schemas.microsoft.com/office/drawing/2014/main" id="{F70A5792-85E3-D15E-4E3A-D5190B3AD04D}"/>
              </a:ext>
            </a:extLst>
          </p:cNvPr>
          <p:cNvSpPr txBox="1"/>
          <p:nvPr/>
        </p:nvSpPr>
        <p:spPr>
          <a:xfrm>
            <a:off x="10823564" y="23998698"/>
            <a:ext cx="7998349" cy="1384995"/>
          </a:xfrm>
          <a:prstGeom prst="rect">
            <a:avLst/>
          </a:prstGeom>
          <a:noFill/>
        </p:spPr>
        <p:txBody>
          <a:bodyPr wrap="square">
            <a:spAutoFit/>
          </a:bodyPr>
          <a:lstStyle/>
          <a:p>
            <a:pPr algn="just"/>
            <a:r>
              <a:rPr lang="en-US" sz="2800" b="1" kern="100" dirty="0">
                <a:latin typeface="Times New Roman" panose="02020603050405020304" pitchFamily="18" charset="0"/>
                <a:ea typeface="DengXian Light" panose="02010600030101010101" pitchFamily="2" charset="-122"/>
                <a:cs typeface="Times New Roman" panose="02020603050405020304" pitchFamily="18" charset="0"/>
              </a:rPr>
              <a:t>Durability Test</a:t>
            </a:r>
            <a:endParaRPr lang="en-US" sz="2800" b="1" kern="100" dirty="0">
              <a:effectLst/>
              <a:latin typeface="Times New Roman" panose="02020603050405020304" pitchFamily="18" charset="0"/>
              <a:ea typeface="DengXian Light" panose="02010600030101010101" pitchFamily="2" charset="-122"/>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Figure 5 sho</a:t>
            </a:r>
            <a:r>
              <a:rPr lang="en-US" sz="2800" dirty="0">
                <a:latin typeface="Times New Roman" panose="02020603050405020304" pitchFamily="18" charset="0"/>
                <a:ea typeface="Calibri" panose="020F0502020204030204" pitchFamily="34" charset="0"/>
              </a:rPr>
              <a:t>ws durability of the proposed surface upon immersion in tap water.</a:t>
            </a:r>
            <a:endParaRPr lang="en-US" sz="2800" kern="100" dirty="0">
              <a:effectLst/>
              <a:latin typeface="Times New Roman" panose="02020603050405020304" pitchFamily="18" charset="0"/>
              <a:ea typeface="DengXian Light" panose="02010600030101010101" pitchFamily="2" charset="-122"/>
              <a:cs typeface="Times New Roman" panose="02020603050405020304" pitchFamily="18" charset="0"/>
            </a:endParaRPr>
          </a:p>
        </p:txBody>
      </p:sp>
      <p:pic>
        <p:nvPicPr>
          <p:cNvPr id="52" name="Picture 51">
            <a:extLst>
              <a:ext uri="{FF2B5EF4-FFF2-40B4-BE49-F238E27FC236}">
                <a16:creationId xmlns:a16="http://schemas.microsoft.com/office/drawing/2014/main" id="{3662AA73-D07C-C90B-387E-FEBA87CC52F2}"/>
              </a:ext>
            </a:extLst>
          </p:cNvPr>
          <p:cNvPicPr>
            <a:picLocks noChangeAspect="1"/>
          </p:cNvPicPr>
          <p:nvPr/>
        </p:nvPicPr>
        <p:blipFill rotWithShape="1">
          <a:blip r:embed="rId15"/>
          <a:srcRect l="973" t="2223" r="1285"/>
          <a:stretch/>
        </p:blipFill>
        <p:spPr bwMode="auto">
          <a:xfrm>
            <a:off x="10730708" y="34015280"/>
            <a:ext cx="8327620" cy="6965239"/>
          </a:xfrm>
          <a:prstGeom prst="rect">
            <a:avLst/>
          </a:prstGeom>
          <a:ln>
            <a:noFill/>
          </a:ln>
          <a:extLst>
            <a:ext uri="{53640926-AAD7-44D8-BBD7-CCE9431645EC}">
              <a14:shadowObscured xmlns:a14="http://schemas.microsoft.com/office/drawing/2010/main"/>
            </a:ext>
          </a:extLst>
        </p:spPr>
      </p:pic>
      <p:pic>
        <p:nvPicPr>
          <p:cNvPr id="53" name="Picture 52">
            <a:extLst>
              <a:ext uri="{FF2B5EF4-FFF2-40B4-BE49-F238E27FC236}">
                <a16:creationId xmlns:a16="http://schemas.microsoft.com/office/drawing/2014/main" id="{F0E10A75-084B-9A48-4F5E-4872B0A1FB8E}"/>
              </a:ext>
            </a:extLst>
          </p:cNvPr>
          <p:cNvPicPr>
            <a:picLocks noChangeAspect="1"/>
          </p:cNvPicPr>
          <p:nvPr/>
        </p:nvPicPr>
        <p:blipFill rotWithShape="1">
          <a:blip r:embed="rId16">
            <a:extLst>
              <a:ext uri="{28A0092B-C50C-407E-A947-70E740481C1C}">
                <a14:useLocalDpi xmlns:a14="http://schemas.microsoft.com/office/drawing/2010/main" val="0"/>
              </a:ext>
            </a:extLst>
          </a:blip>
          <a:srcRect l="1694" t="1436" r="1516" b="1"/>
          <a:stretch/>
        </p:blipFill>
        <p:spPr bwMode="auto">
          <a:xfrm>
            <a:off x="20467637" y="7354224"/>
            <a:ext cx="7924800" cy="6194295"/>
          </a:xfrm>
          <a:prstGeom prst="rect">
            <a:avLst/>
          </a:prstGeom>
          <a:ln>
            <a:noFill/>
          </a:ln>
          <a:extLst>
            <a:ext uri="{53640926-AAD7-44D8-BBD7-CCE9431645EC}">
              <a14:shadowObscured xmlns:a14="http://schemas.microsoft.com/office/drawing/2010/main"/>
            </a:ext>
          </a:extLst>
        </p:spPr>
      </p:pic>
      <p:sp>
        <p:nvSpPr>
          <p:cNvPr id="56" name="TextBox 55">
            <a:extLst>
              <a:ext uri="{FF2B5EF4-FFF2-40B4-BE49-F238E27FC236}">
                <a16:creationId xmlns:a16="http://schemas.microsoft.com/office/drawing/2014/main" id="{1E3A3CD2-60E8-B07C-08C8-6838A3B0429A}"/>
              </a:ext>
            </a:extLst>
          </p:cNvPr>
          <p:cNvSpPr txBox="1"/>
          <p:nvPr/>
        </p:nvSpPr>
        <p:spPr>
          <a:xfrm>
            <a:off x="10794330" y="31625049"/>
            <a:ext cx="7998349" cy="2308324"/>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Condensation experiment</a:t>
            </a:r>
          </a:p>
          <a:p>
            <a:pPr algn="just"/>
            <a:r>
              <a:rPr lang="en-US" sz="2800" b="1" dirty="0">
                <a:latin typeface="Times New Roman" panose="02020603050405020304" pitchFamily="18" charset="0"/>
                <a:cs typeface="Times New Roman" panose="02020603050405020304" pitchFamily="18" charset="0"/>
              </a:rPr>
              <a:t>Figure 6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Figure 7 </a:t>
            </a:r>
            <a:r>
              <a:rPr lang="en-US" sz="2800" dirty="0">
                <a:latin typeface="Times New Roman" panose="02020603050405020304" pitchFamily="18" charset="0"/>
                <a:cs typeface="Times New Roman" panose="02020603050405020304" pitchFamily="18" charset="0"/>
              </a:rPr>
              <a:t>depicts condensation phenomena on the fabricated aluminum surface on one day and 4 months aging respectively at relative humidity of  85% and degree of sub cooling 10</a:t>
            </a:r>
            <a:r>
              <a:rPr lang="en-US" sz="2800" dirty="0">
                <a:solidFill>
                  <a:srgbClr val="000000"/>
                </a:solidFill>
                <a:effectLst/>
                <a:latin typeface="Times New Roman" panose="02020603050405020304" pitchFamily="18" charset="0"/>
                <a:ea typeface="Calibri" panose="020F0502020204030204" pitchFamily="34" charset="0"/>
              </a:rPr>
              <a:t> ᵒC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8657A72E-ECB5-A1FF-3BA4-38B6809CFFCD}"/>
              </a:ext>
            </a:extLst>
          </p:cNvPr>
          <p:cNvSpPr txBox="1"/>
          <p:nvPr/>
        </p:nvSpPr>
        <p:spPr>
          <a:xfrm>
            <a:off x="11084015" y="41017012"/>
            <a:ext cx="7919814"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Calibri" panose="020F0502020204030204" pitchFamily="34" charset="0"/>
              </a:rPr>
              <a:t>Figure 6 </a:t>
            </a:r>
            <a:r>
              <a:rPr lang="en-US" sz="2800" dirty="0" err="1">
                <a:solidFill>
                  <a:srgbClr val="000000"/>
                </a:solidFill>
                <a:effectLst/>
                <a:latin typeface="Times New Roman" panose="02020603050405020304" pitchFamily="18" charset="0"/>
                <a:ea typeface="Calibri" panose="020F0502020204030204" pitchFamily="34" charset="0"/>
              </a:rPr>
              <a:t>Spatio</a:t>
            </a:r>
            <a:r>
              <a:rPr lang="en-US" sz="2800" dirty="0">
                <a:solidFill>
                  <a:srgbClr val="000000"/>
                </a:solidFill>
                <a:effectLst/>
                <a:latin typeface="Times New Roman" panose="02020603050405020304" pitchFamily="18" charset="0"/>
                <a:ea typeface="Calibri" panose="020F0502020204030204" pitchFamily="34" charset="0"/>
              </a:rPr>
              <a:t>-temporal droplet distribution on aluminum surface’s at one day aging. </a:t>
            </a:r>
            <a:endParaRPr lang="en-US" sz="2800" dirty="0"/>
          </a:p>
        </p:txBody>
      </p:sp>
      <p:sp>
        <p:nvSpPr>
          <p:cNvPr id="59" name="Rectangle 58">
            <a:extLst>
              <a:ext uri="{FF2B5EF4-FFF2-40B4-BE49-F238E27FC236}">
                <a16:creationId xmlns:a16="http://schemas.microsoft.com/office/drawing/2014/main" id="{8750B2EA-5677-B404-A6E1-212EF4CEEE96}"/>
              </a:ext>
            </a:extLst>
          </p:cNvPr>
          <p:cNvSpPr/>
          <p:nvPr/>
        </p:nvSpPr>
        <p:spPr>
          <a:xfrm>
            <a:off x="20004994" y="6969936"/>
            <a:ext cx="8920843" cy="155131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F58A897-035C-1913-B583-6AC32FAE265E}"/>
              </a:ext>
            </a:extLst>
          </p:cNvPr>
          <p:cNvSpPr/>
          <p:nvPr/>
        </p:nvSpPr>
        <p:spPr>
          <a:xfrm>
            <a:off x="19892206" y="39124127"/>
            <a:ext cx="8951480" cy="1116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3600" b="1" dirty="0">
                <a:solidFill>
                  <a:schemeClr val="accent1">
                    <a:lumMod val="50000"/>
                  </a:schemeClr>
                </a:solidFill>
                <a:latin typeface="Times New Roman" panose="02020603050405020304" pitchFamily="18" charset="0"/>
                <a:cs typeface="Times New Roman" panose="02020603050405020304" pitchFamily="18" charset="0"/>
              </a:rPr>
              <a:t>ACKNOWLEDGEMENT</a:t>
            </a:r>
          </a:p>
        </p:txBody>
      </p:sp>
      <p:sp>
        <p:nvSpPr>
          <p:cNvPr id="62" name="TextBox 61">
            <a:extLst>
              <a:ext uri="{FF2B5EF4-FFF2-40B4-BE49-F238E27FC236}">
                <a16:creationId xmlns:a16="http://schemas.microsoft.com/office/drawing/2014/main" id="{FEF34E69-E171-AA60-3134-BD5B875A2ADC}"/>
              </a:ext>
            </a:extLst>
          </p:cNvPr>
          <p:cNvSpPr txBox="1"/>
          <p:nvPr/>
        </p:nvSpPr>
        <p:spPr>
          <a:xfrm>
            <a:off x="20114028" y="40623405"/>
            <a:ext cx="8637958" cy="1384995"/>
          </a:xfrm>
          <a:prstGeom prst="rect">
            <a:avLst/>
          </a:prstGeom>
          <a:noFill/>
        </p:spPr>
        <p:txBody>
          <a:bodyPr wrap="square">
            <a:spAutoFit/>
          </a:bodyPr>
          <a:lstStyle/>
          <a:p>
            <a:pPr algn="just"/>
            <a:r>
              <a:rPr lang="en-GB" sz="2800" dirty="0">
                <a:effectLst/>
                <a:latin typeface="Times New Roman" panose="02020603050405020304" pitchFamily="18" charset="0"/>
                <a:ea typeface="Arial" panose="020B0604020202020204" pitchFamily="34" charset="0"/>
                <a:cs typeface="Times New Roman" panose="02020603050405020304" pitchFamily="18" charset="0"/>
              </a:rPr>
              <a:t>We acknowledge Science &amp; Engineering Research Board (SERB), India to provide financial assistance to carry out this work, Grant No. CRG/2021/005669.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5724DAD5-42CE-D8BC-88FB-CDF6107E4259}"/>
              </a:ext>
            </a:extLst>
          </p:cNvPr>
          <p:cNvSpPr/>
          <p:nvPr/>
        </p:nvSpPr>
        <p:spPr>
          <a:xfrm>
            <a:off x="19934238" y="40505010"/>
            <a:ext cx="8920844" cy="177090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79F396CD-45E4-0889-F7F6-7F804BC9E5D0}"/>
              </a:ext>
            </a:extLst>
          </p:cNvPr>
          <p:cNvPicPr>
            <a:picLocks noChangeAspect="1"/>
          </p:cNvPicPr>
          <p:nvPr/>
        </p:nvPicPr>
        <p:blipFill>
          <a:blip r:embed="rId17"/>
          <a:stretch>
            <a:fillRect/>
          </a:stretch>
        </p:blipFill>
        <p:spPr>
          <a:xfrm>
            <a:off x="20105014" y="14694034"/>
            <a:ext cx="8239563" cy="5979680"/>
          </a:xfrm>
          <a:prstGeom prst="rect">
            <a:avLst/>
          </a:prstGeom>
        </p:spPr>
      </p:pic>
      <p:sp>
        <p:nvSpPr>
          <p:cNvPr id="66" name="TextBox 65">
            <a:extLst>
              <a:ext uri="{FF2B5EF4-FFF2-40B4-BE49-F238E27FC236}">
                <a16:creationId xmlns:a16="http://schemas.microsoft.com/office/drawing/2014/main" id="{177F6004-6DD5-ABEE-4335-91CC01E445BB}"/>
              </a:ext>
            </a:extLst>
          </p:cNvPr>
          <p:cNvSpPr txBox="1"/>
          <p:nvPr/>
        </p:nvSpPr>
        <p:spPr>
          <a:xfrm>
            <a:off x="20462874" y="13743091"/>
            <a:ext cx="7700963"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Calibri" panose="020F0502020204030204" pitchFamily="34" charset="0"/>
              </a:rPr>
              <a:t>Figure 7 </a:t>
            </a:r>
            <a:r>
              <a:rPr lang="en-US" sz="2800" dirty="0" err="1">
                <a:solidFill>
                  <a:srgbClr val="000000"/>
                </a:solidFill>
                <a:effectLst/>
                <a:latin typeface="Times New Roman" panose="02020603050405020304" pitchFamily="18" charset="0"/>
                <a:ea typeface="Calibri" panose="020F0502020204030204" pitchFamily="34" charset="0"/>
              </a:rPr>
              <a:t>Spatio</a:t>
            </a:r>
            <a:r>
              <a:rPr lang="en-US" sz="2800" dirty="0">
                <a:solidFill>
                  <a:srgbClr val="000000"/>
                </a:solidFill>
                <a:effectLst/>
                <a:latin typeface="Times New Roman" panose="02020603050405020304" pitchFamily="18" charset="0"/>
                <a:ea typeface="Calibri" panose="020F0502020204030204" pitchFamily="34" charset="0"/>
              </a:rPr>
              <a:t>-temporal droplet distribution on aluminum surface’s at four months aging</a:t>
            </a:r>
            <a:endParaRPr lang="en-US" sz="2800" dirty="0"/>
          </a:p>
        </p:txBody>
      </p:sp>
      <p:sp>
        <p:nvSpPr>
          <p:cNvPr id="68" name="TextBox 67">
            <a:extLst>
              <a:ext uri="{FF2B5EF4-FFF2-40B4-BE49-F238E27FC236}">
                <a16:creationId xmlns:a16="http://schemas.microsoft.com/office/drawing/2014/main" id="{098F2B19-9DFC-EAF5-4A92-279A664530AE}"/>
              </a:ext>
            </a:extLst>
          </p:cNvPr>
          <p:cNvSpPr txBox="1"/>
          <p:nvPr/>
        </p:nvSpPr>
        <p:spPr>
          <a:xfrm>
            <a:off x="20462874" y="20772357"/>
            <a:ext cx="7929563" cy="1547475"/>
          </a:xfrm>
          <a:prstGeom prst="rect">
            <a:avLst/>
          </a:prstGeom>
          <a:noFill/>
        </p:spPr>
        <p:txBody>
          <a:bodyPr wrap="square">
            <a:spAutoFit/>
          </a:bodyPr>
          <a:lstStyle/>
          <a:p>
            <a:pPr marL="0" marR="0" algn="just">
              <a:lnSpc>
                <a:spcPct val="115000"/>
              </a:lnSpc>
              <a:spcBef>
                <a:spcPts val="0"/>
              </a:spcBef>
              <a:spcAft>
                <a:spcPts val="0"/>
              </a:spcAft>
            </a:pPr>
            <a:r>
              <a:rPr lang="en-US" sz="2800" b="1" i="0" kern="100" dirty="0">
                <a:solidFill>
                  <a:srgbClr val="000000"/>
                </a:solidFill>
                <a:effectLst/>
                <a:latin typeface="Times New Roman" panose="02020603050405020304" pitchFamily="18" charset="0"/>
                <a:ea typeface="Calibri" panose="020F0502020204030204" pitchFamily="34" charset="0"/>
                <a:cs typeface="Cordia New" panose="020B0304020202020204" pitchFamily="34" charset="-34"/>
              </a:rPr>
              <a:t>Figure 8</a:t>
            </a:r>
            <a:r>
              <a:rPr lang="en-US" sz="2800" i="0" kern="100" dirty="0">
                <a:solidFill>
                  <a:srgbClr val="000000"/>
                </a:solidFill>
                <a:effectLst/>
                <a:latin typeface="Times New Roman" panose="02020603050405020304" pitchFamily="18" charset="0"/>
                <a:ea typeface="Calibri" panose="020F0502020204030204" pitchFamily="34" charset="0"/>
                <a:cs typeface="Cordia New" panose="020B0304020202020204" pitchFamily="34" charset="-34"/>
              </a:rPr>
              <a:t> Number of droplets generation with respect to condensation time on one day aging and after four months aging.</a:t>
            </a:r>
            <a:r>
              <a:rPr lang="en-US" sz="2800" i="1" kern="100" dirty="0">
                <a:solidFill>
                  <a:srgbClr val="44546A"/>
                </a:solidFill>
                <a:effectLst/>
                <a:latin typeface="Times New Roman" panose="02020603050405020304" pitchFamily="18" charset="0"/>
                <a:ea typeface="Calibri" panose="020F0502020204030204" pitchFamily="34" charset="0"/>
                <a:cs typeface="Cordia New" panose="020B0304020202020204" pitchFamily="34" charset="-34"/>
              </a:rPr>
              <a:t> </a:t>
            </a:r>
            <a:endParaRPr lang="en-US" sz="2800" i="1" kern="100" dirty="0">
              <a:solidFill>
                <a:srgbClr val="44546A"/>
              </a:solidFill>
              <a:effectLst/>
              <a:latin typeface="Calibri" panose="020F0502020204030204" pitchFamily="34" charset="0"/>
              <a:ea typeface="Calibri" panose="020F0502020204030204" pitchFamily="34" charset="0"/>
              <a:cs typeface="Cordia New" panose="020B0304020202020204" pitchFamily="34" charset="-34"/>
            </a:endParaRPr>
          </a:p>
        </p:txBody>
      </p:sp>
      <p:sp>
        <p:nvSpPr>
          <p:cNvPr id="69" name="Rectangle 68">
            <a:extLst>
              <a:ext uri="{FF2B5EF4-FFF2-40B4-BE49-F238E27FC236}">
                <a16:creationId xmlns:a16="http://schemas.microsoft.com/office/drawing/2014/main" id="{53A0114E-938D-5AF7-68A5-FC37D991CF39}"/>
              </a:ext>
            </a:extLst>
          </p:cNvPr>
          <p:cNvSpPr/>
          <p:nvPr/>
        </p:nvSpPr>
        <p:spPr>
          <a:xfrm>
            <a:off x="19987516" y="33108689"/>
            <a:ext cx="8938321" cy="58906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B0D9F10-EF6C-555E-E159-4EC9D580F446}"/>
              </a:ext>
            </a:extLst>
          </p:cNvPr>
          <p:cNvSpPr txBox="1"/>
          <p:nvPr/>
        </p:nvSpPr>
        <p:spPr>
          <a:xfrm>
            <a:off x="20042276" y="33178574"/>
            <a:ext cx="8807361" cy="6063198"/>
          </a:xfrm>
          <a:prstGeom prst="rect">
            <a:avLst/>
          </a:prstGeom>
          <a:noFill/>
        </p:spPr>
        <p:txBody>
          <a:bodyPr wrap="square" rtlCol="0">
            <a:spAutoFit/>
          </a:bodyPr>
          <a:lstStyle/>
          <a:p>
            <a:pPr marL="285750" indent="-285750" algn="just">
              <a:buFont typeface="Wingdings" panose="05000000000000000000" pitchFamily="2" charset="2"/>
              <a:buChar char="Ø"/>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Jeevahan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J, Chandrasekaran M, Britto Joseph G, et al (2018) Superhydrophobic surfaces: a review on fundamentals, applications, and challenges. J Coat Technol Res 15:231–250.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18"/>
              </a:rPr>
              <a:t>https://doi.org/10.1007/s11998-017-0011-x</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Goswami A, Pillai SC,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McGranaghan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 (2021) Surface modifications to enhance dropwise condensation. Surf Interfaces 25:101143.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19"/>
              </a:rPr>
              <a:t>https://doi.org/10.1016/j.surfin.2021.101143</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Lata Singh P, Singh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Sikarwar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Ranjan M, Muralidhar K (2022) Enhancing dropwise condensation of vapor from moist air over a copper substrate by temperature-controlled chemical etching.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Therm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Sci Eng Prog 34:101403.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0"/>
              </a:rPr>
              <a:t>https://doi.org/10.1016/j.tsep.2022.101403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Nagar A, Kumar R,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Srikrishnarka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 et al (2021) Scalable Drop-to-Film Condensation on a Nanostructured Hierarchical Surface for Enhanced Humidity Harvesting. ACS Appl Nano Mater 4:1540–1550.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21"/>
              </a:rPr>
              <a:t>https://doi.org/10.1021/acsanm.0c03032</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Li R, Li M, Wu X, et al (2023) A pine needle-like superhydrophobic Zn/</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ZnO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coating with excellent mechanochemical robustness and corrosion resistance. Mater Des 225:111583. https://doi.org/10.1016/j.matdes.2022.111583</a:t>
            </a:r>
          </a:p>
          <a:p>
            <a:pPr marL="285750" indent="-285750">
              <a:buFont typeface="Wingdings" panose="05000000000000000000" pitchFamily="2" charset="2"/>
              <a:buChar char="Ø"/>
            </a:pPr>
            <a:endParaRPr lang="en-US" sz="2800" dirty="0"/>
          </a:p>
        </p:txBody>
      </p:sp>
      <p:sp>
        <p:nvSpPr>
          <p:cNvPr id="71" name="Rectangle 70">
            <a:extLst>
              <a:ext uri="{FF2B5EF4-FFF2-40B4-BE49-F238E27FC236}">
                <a16:creationId xmlns:a16="http://schemas.microsoft.com/office/drawing/2014/main" id="{9CFA77D0-06CB-7F49-F961-FED8E98FA383}"/>
              </a:ext>
            </a:extLst>
          </p:cNvPr>
          <p:cNvSpPr/>
          <p:nvPr/>
        </p:nvSpPr>
        <p:spPr>
          <a:xfrm>
            <a:off x="20051550" y="24206502"/>
            <a:ext cx="8920324" cy="71671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7F7516-F5C3-CBC3-CA57-051901F09B64}"/>
              </a:ext>
            </a:extLst>
          </p:cNvPr>
          <p:cNvSpPr txBox="1"/>
          <p:nvPr/>
        </p:nvSpPr>
        <p:spPr>
          <a:xfrm>
            <a:off x="20004995" y="24269202"/>
            <a:ext cx="8746992" cy="7798289"/>
          </a:xfrm>
          <a:prstGeom prst="rect">
            <a:avLst/>
          </a:prstGeom>
          <a:noFill/>
        </p:spPr>
        <p:txBody>
          <a:bodyPr wrap="square" rtlCol="0">
            <a:spAutoFit/>
          </a:bodyPr>
          <a:lstStyle/>
          <a:p>
            <a:pPr marL="457200" marR="0" lvl="0" indent="-457200" algn="just">
              <a:lnSpc>
                <a:spcPct val="107000"/>
              </a:lnSpc>
              <a:spcBef>
                <a:spcPts val="1200"/>
              </a:spcBef>
              <a:spcAft>
                <a:spcPts val="0"/>
              </a:spcAft>
              <a:buFont typeface="Wingdings" panose="05000000000000000000" pitchFamily="2" charset="2"/>
              <a:buChar char="Ø"/>
              <a:tabLst>
                <a:tab pos="6858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Proposed surface has contact angle of 150ᵒ±1ᵒ with low contact angle hysteresis 7.5ᵒ±2ᵒ </a:t>
            </a:r>
          </a:p>
          <a:p>
            <a:pPr marL="457200" marR="0" lvl="0" indent="-457200" algn="just">
              <a:lnSpc>
                <a:spcPct val="107000"/>
              </a:lnSpc>
              <a:spcBef>
                <a:spcPts val="1200"/>
              </a:spcBef>
              <a:spcAft>
                <a:spcPts val="0"/>
              </a:spcAft>
              <a:buFont typeface="Wingdings" panose="05000000000000000000" pitchFamily="2" charset="2"/>
              <a:buChar char="Ø"/>
              <a:tabLst>
                <a:tab pos="6858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superhydrophobic surface demonstrated efficient removal of condensate and providing fresh surface to re-nucleate vapors over the surface.</a:t>
            </a:r>
          </a:p>
          <a:p>
            <a:pPr marL="457200" marR="0" lvl="0" indent="-457200" algn="just">
              <a:lnSpc>
                <a:spcPct val="107000"/>
              </a:lnSpc>
              <a:spcBef>
                <a:spcPts val="1200"/>
              </a:spcBef>
              <a:spcAft>
                <a:spcPts val="0"/>
              </a:spcAft>
              <a:buFont typeface="Wingdings" panose="05000000000000000000" pitchFamily="2" charset="2"/>
              <a:buChar char="Ø"/>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Prepared surface is durable for one year. However, surface’s wetting behavior changes from superhydrophobic to hydrophobic over time.</a:t>
            </a:r>
          </a:p>
          <a:p>
            <a:pPr marL="457200" marR="0" lvl="0" indent="-457200" algn="just">
              <a:lnSpc>
                <a:spcPct val="107000"/>
              </a:lnSpc>
              <a:spcBef>
                <a:spcPts val="1200"/>
              </a:spcBef>
              <a:spcAft>
                <a:spcPts val="800"/>
              </a:spcAft>
              <a:buFont typeface="Wingdings" panose="05000000000000000000" pitchFamily="2" charset="2"/>
              <a:buChar char="Ø"/>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Condensation experiments were conducted initially, and then repeated after four months and observed there was no variation in droplet generation.</a:t>
            </a:r>
          </a:p>
          <a:p>
            <a:pPr marL="457200" marR="0" lvl="0" indent="-457200" algn="just">
              <a:lnSpc>
                <a:spcPct val="107000"/>
              </a:lnSpc>
              <a:spcBef>
                <a:spcPts val="1200"/>
              </a:spcBef>
              <a:spcAft>
                <a:spcPts val="800"/>
              </a:spcAft>
              <a:buFont typeface="Wingdings" panose="05000000000000000000" pitchFamily="2" charset="2"/>
              <a:buChar char="Ø"/>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In both cases droplets slide-off in the same frequency and the distribution of drop achieved stable dynamic state.</a:t>
            </a:r>
          </a:p>
          <a:p>
            <a:endParaRPr lang="en-US" sz="2800" dirty="0">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B1FE6ED9-D642-4C76-58BE-753D0D3FD437}"/>
              </a:ext>
            </a:extLst>
          </p:cNvPr>
          <p:cNvSpPr/>
          <p:nvPr/>
        </p:nvSpPr>
        <p:spPr>
          <a:xfrm>
            <a:off x="977136" y="6981957"/>
            <a:ext cx="8920843" cy="95336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CF00A01A-3D8A-F209-513D-7473689EAE28}"/>
              </a:ext>
            </a:extLst>
          </p:cNvPr>
          <p:cNvSpPr txBox="1"/>
          <p:nvPr/>
        </p:nvSpPr>
        <p:spPr>
          <a:xfrm>
            <a:off x="1156090" y="18195578"/>
            <a:ext cx="8573662" cy="12895838"/>
          </a:xfrm>
          <a:prstGeom prst="rect">
            <a:avLst/>
          </a:prstGeom>
          <a:noFill/>
        </p:spPr>
        <p:txBody>
          <a:bodyPr wrap="square">
            <a:spAutoFit/>
          </a:bodyPr>
          <a:lstStyle/>
          <a:p>
            <a:pPr marL="457200" indent="-457200" algn="just">
              <a:buFont typeface="Wingdings" panose="05000000000000000000" pitchFamily="2" charset="2"/>
              <a:buChar char="Ø"/>
            </a:pPr>
            <a:r>
              <a:rPr lang="en-US" sz="2600" kern="0" dirty="0">
                <a:effectLst/>
                <a:latin typeface="Times New Roman" panose="02020603050405020304" pitchFamily="18" charset="0"/>
                <a:ea typeface="Arial" panose="020B0604020202020204" pitchFamily="34" charset="0"/>
              </a:rPr>
              <a:t>Condensation is a biphasic process involving significant heat transfer as vapor converts to liquid upon contact with a cooled condensing surface </a:t>
            </a:r>
          </a:p>
          <a:p>
            <a:pPr marL="457200" indent="-457200" algn="just">
              <a:buFont typeface="Wingdings" panose="05000000000000000000" pitchFamily="2" charset="2"/>
              <a:buChar char="Ø"/>
            </a:pPr>
            <a:endParaRPr lang="en-US" sz="2600" kern="0" dirty="0">
              <a:effectLst/>
              <a:latin typeface="Times New Roman" panose="02020603050405020304" pitchFamily="18" charset="0"/>
              <a:ea typeface="Arial" panose="020B0604020202020204" pitchFamily="34" charset="0"/>
            </a:endParaRPr>
          </a:p>
          <a:p>
            <a:pPr marL="457200" indent="-457200" algn="jus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Hydrophilic surface have contact angle less than 90ᵒ whereas surfaces with the contact angle in between 90ᵒ&lt; θ &lt;140ᵒ are termed as hydrophobic surface. However, superhydrophobic surfaces have contact angles exceeding 150ᵒ</a:t>
            </a:r>
          </a:p>
          <a:p>
            <a:pPr marL="457200" indent="-457200" algn="just">
              <a:buFont typeface="Wingdings" panose="05000000000000000000" pitchFamily="2" charset="2"/>
              <a:buChar char="Ø"/>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2600" dirty="0" err="1">
                <a:effectLst/>
                <a:latin typeface="Times New Roman" panose="02020603050405020304" pitchFamily="18" charset="0"/>
                <a:ea typeface="Calibri" panose="020F0502020204030204" pitchFamily="34" charset="0"/>
              </a:rPr>
              <a:t>Filmwise</a:t>
            </a:r>
            <a:r>
              <a:rPr lang="en-US" sz="2600" dirty="0">
                <a:effectLst/>
                <a:latin typeface="Times New Roman" panose="02020603050405020304" pitchFamily="18" charset="0"/>
                <a:ea typeface="Calibri" panose="020F0502020204030204" pitchFamily="34" charset="0"/>
              </a:rPr>
              <a:t> condensation occurs on hydrophobic surface and dropwise condensation occurs on hydrophobic/super-hydrophobic surface as shown in </a:t>
            </a:r>
            <a:r>
              <a:rPr lang="en-US" sz="2600" b="1" dirty="0">
                <a:effectLst/>
                <a:latin typeface="Times New Roman" panose="02020603050405020304" pitchFamily="18" charset="0"/>
                <a:ea typeface="Calibri" panose="020F0502020204030204" pitchFamily="34" charset="0"/>
              </a:rPr>
              <a:t>Figure 1.</a:t>
            </a:r>
            <a:endParaRPr lang="en-US" sz="2600" b="1" dirty="0">
              <a:latin typeface="Times New Roman" panose="02020603050405020304" pitchFamily="18" charset="0"/>
              <a:ea typeface="Calibri" panose="020F0502020204030204" pitchFamily="34" charset="0"/>
            </a:endParaRPr>
          </a:p>
          <a:p>
            <a:endParaRPr lang="en-US" sz="2600" dirty="0">
              <a:effectLst/>
              <a:latin typeface="Times New Roman" panose="02020603050405020304" pitchFamily="18" charset="0"/>
              <a:ea typeface="Calibri" panose="020F0502020204030204" pitchFamily="34" charset="0"/>
            </a:endParaRPr>
          </a:p>
          <a:p>
            <a:endParaRPr lang="en-US" sz="2600" dirty="0">
              <a:latin typeface="Times New Roman" panose="02020603050405020304" pitchFamily="18" charset="0"/>
              <a:ea typeface="Calibri" panose="020F0502020204030204" pitchFamily="34" charset="0"/>
            </a:endParaRPr>
          </a:p>
          <a:p>
            <a:endParaRPr lang="en-US" sz="2600" dirty="0">
              <a:effectLst/>
              <a:latin typeface="Times New Roman" panose="02020603050405020304" pitchFamily="18" charset="0"/>
              <a:ea typeface="Calibri" panose="020F0502020204030204" pitchFamily="34" charset="0"/>
            </a:endParaRPr>
          </a:p>
          <a:p>
            <a:endParaRPr lang="en-US" sz="2600" dirty="0">
              <a:latin typeface="Times New Roman" panose="02020603050405020304" pitchFamily="18" charset="0"/>
              <a:ea typeface="Calibri" panose="020F0502020204030204" pitchFamily="34" charset="0"/>
            </a:endParaRPr>
          </a:p>
          <a:p>
            <a:endParaRPr lang="en-US" sz="2600" dirty="0">
              <a:latin typeface="Times New Roman" panose="02020603050405020304" pitchFamily="18" charset="0"/>
              <a:ea typeface="Calibri" panose="020F0502020204030204" pitchFamily="34" charset="0"/>
            </a:endParaRPr>
          </a:p>
          <a:p>
            <a:endParaRPr lang="en-US" sz="2600" dirty="0">
              <a:latin typeface="Times New Roman" panose="02020603050405020304" pitchFamily="18" charset="0"/>
              <a:ea typeface="Calibri" panose="020F0502020204030204" pitchFamily="34" charset="0"/>
            </a:endParaRPr>
          </a:p>
          <a:p>
            <a:pPr algn="just"/>
            <a:endParaRPr lang="en-US" sz="2600" dirty="0">
              <a:latin typeface="Times New Roman" panose="02020603050405020304" pitchFamily="18" charset="0"/>
              <a:ea typeface="Calibri" panose="020F0502020204030204" pitchFamily="34" charset="0"/>
            </a:endParaRPr>
          </a:p>
          <a:p>
            <a:pPr algn="just"/>
            <a:endParaRPr lang="en-US" sz="2600" dirty="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en-US" sz="2600" dirty="0">
                <a:effectLst/>
                <a:latin typeface="Times New Roman" panose="02020603050405020304" pitchFamily="18" charset="0"/>
                <a:ea typeface="Calibri" panose="020F0502020204030204" pitchFamily="34" charset="0"/>
              </a:rPr>
              <a:t>Hydrophilic metallic surfaces offer limitations on vapor condensation due to the large thermal resistance offered by the continuous water film formed during condensation which acts as barrier to condensation</a:t>
            </a:r>
          </a:p>
          <a:p>
            <a:pPr algn="just"/>
            <a:endParaRPr lang="en-US" sz="2600" dirty="0">
              <a:effectLst/>
              <a:latin typeface="Times New Roman" panose="02020603050405020304" pitchFamily="18" charset="0"/>
              <a:ea typeface="Calibri" panose="020F0502020204030204" pitchFamily="34" charset="0"/>
            </a:endParaRPr>
          </a:p>
          <a:p>
            <a:pPr algn="just"/>
            <a:r>
              <a:rPr lang="en-US" sz="2600" dirty="0">
                <a:effectLst/>
                <a:latin typeface="Times New Roman" panose="02020603050405020304" pitchFamily="18" charset="0"/>
                <a:ea typeface="Calibri" panose="020F0502020204030204" pitchFamily="34" charset="0"/>
              </a:rPr>
              <a:t>Herein, we used two step method for the fabrication of stable and durable superhydrophobic aluminum surface. Firstly, to fabricate two-tier hierarchical textures using chemical etching and hot-water treatment, and further chemical modification with 1H, 1H, 2H, 2H- perfluorooctyl trichloro silane (PFOCTS)</a:t>
            </a:r>
            <a:endParaRPr lang="en-US" sz="2600" dirty="0"/>
          </a:p>
        </p:txBody>
      </p:sp>
      <p:pic>
        <p:nvPicPr>
          <p:cNvPr id="87" name="Picture 86" descr="A diagram of a liquid film&#10;&#10;Description automatically generated">
            <a:extLst>
              <a:ext uri="{FF2B5EF4-FFF2-40B4-BE49-F238E27FC236}">
                <a16:creationId xmlns:a16="http://schemas.microsoft.com/office/drawing/2014/main" id="{CCCCB410-DB1F-C3E4-929F-9D3660EEA57C}"/>
              </a:ext>
            </a:extLst>
          </p:cNvPr>
          <p:cNvPicPr>
            <a:picLocks noChangeAspect="1"/>
          </p:cNvPicPr>
          <p:nvPr/>
        </p:nvPicPr>
        <p:blipFill>
          <a:blip r:embed="rId22"/>
          <a:stretch>
            <a:fillRect/>
          </a:stretch>
        </p:blipFill>
        <p:spPr>
          <a:xfrm>
            <a:off x="2106274" y="23376140"/>
            <a:ext cx="6561274" cy="2354887"/>
          </a:xfrm>
          <a:prstGeom prst="rect">
            <a:avLst/>
          </a:prstGeom>
        </p:spPr>
      </p:pic>
      <p:sp>
        <p:nvSpPr>
          <p:cNvPr id="88" name="TextBox 87">
            <a:extLst>
              <a:ext uri="{FF2B5EF4-FFF2-40B4-BE49-F238E27FC236}">
                <a16:creationId xmlns:a16="http://schemas.microsoft.com/office/drawing/2014/main" id="{CEBD3B8C-5114-DA43-74E9-92B323E7D374}"/>
              </a:ext>
            </a:extLst>
          </p:cNvPr>
          <p:cNvSpPr txBox="1"/>
          <p:nvPr/>
        </p:nvSpPr>
        <p:spPr>
          <a:xfrm>
            <a:off x="1415210" y="25550767"/>
            <a:ext cx="8139039" cy="892552"/>
          </a:xfrm>
          <a:prstGeom prst="rect">
            <a:avLst/>
          </a:prstGeom>
          <a:noFill/>
        </p:spPr>
        <p:txBody>
          <a:bodyPr wrap="square" rtlCol="0">
            <a:spAutoFit/>
          </a:bodyPr>
          <a:lstStyle/>
          <a:p>
            <a:pPr algn="just"/>
            <a:r>
              <a:rPr lang="en-US" sz="2600" b="1" dirty="0">
                <a:latin typeface="Times New Roman" panose="02020603050405020304" pitchFamily="18" charset="0"/>
                <a:cs typeface="Times New Roman" panose="02020603050405020304" pitchFamily="18" charset="0"/>
              </a:rPr>
              <a:t>Figure 1 </a:t>
            </a:r>
            <a:r>
              <a:rPr lang="en-US" sz="2600" dirty="0">
                <a:latin typeface="Times New Roman" panose="02020603050405020304" pitchFamily="18" charset="0"/>
                <a:cs typeface="Times New Roman" panose="02020603050405020304" pitchFamily="18" charset="0"/>
              </a:rPr>
              <a:t>Mode of condensation on hydrophilic and hydrophobic surface.</a:t>
            </a: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32852</TotalTime>
  <Words>1184</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ADLaM Display</vt:lpstr>
      <vt:lpstr>Arial</vt:lpstr>
      <vt:lpstr>Calibri</vt:lpstr>
      <vt:lpstr>Times New Roman</vt:lpstr>
      <vt:lpstr>Wingdings</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Er Mayank</dc:creator>
  <cp:keywords>IWEEM2020</cp:keywords>
  <dc:description>Quality poster printing
www.genigraphics.com
1-800-790-4001</dc:description>
  <cp:lastModifiedBy>Smile Kataria</cp:lastModifiedBy>
  <cp:revision>267</cp:revision>
  <cp:lastPrinted>2017-03-02T12:58:51Z</cp:lastPrinted>
  <dcterms:created xsi:type="dcterms:W3CDTF">2013-02-10T21:14:48Z</dcterms:created>
  <dcterms:modified xsi:type="dcterms:W3CDTF">2024-07-21T10:07:03Z</dcterms:modified>
</cp:coreProperties>
</file>